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05" r:id="rId2"/>
  </p:sldMasterIdLst>
  <p:notesMasterIdLst>
    <p:notesMasterId r:id="rId39"/>
  </p:notesMasterIdLst>
  <p:sldIdLst>
    <p:sldId id="256" r:id="rId3"/>
    <p:sldId id="257" r:id="rId4"/>
    <p:sldId id="272" r:id="rId5"/>
    <p:sldId id="273" r:id="rId6"/>
    <p:sldId id="274" r:id="rId7"/>
    <p:sldId id="275" r:id="rId8"/>
    <p:sldId id="278" r:id="rId9"/>
    <p:sldId id="276" r:id="rId10"/>
    <p:sldId id="258" r:id="rId11"/>
    <p:sldId id="279" r:id="rId12"/>
    <p:sldId id="281" r:id="rId13"/>
    <p:sldId id="280" r:id="rId14"/>
    <p:sldId id="282" r:id="rId15"/>
    <p:sldId id="283" r:id="rId16"/>
    <p:sldId id="286" r:id="rId17"/>
    <p:sldId id="289" r:id="rId18"/>
    <p:sldId id="290" r:id="rId19"/>
    <p:sldId id="291" r:id="rId20"/>
    <p:sldId id="292" r:id="rId21"/>
    <p:sldId id="287" r:id="rId22"/>
    <p:sldId id="288" r:id="rId23"/>
    <p:sldId id="285" r:id="rId24"/>
    <p:sldId id="284" r:id="rId25"/>
    <p:sldId id="259" r:id="rId26"/>
    <p:sldId id="260" r:id="rId27"/>
    <p:sldId id="261" r:id="rId28"/>
    <p:sldId id="293" r:id="rId29"/>
    <p:sldId id="294" r:id="rId30"/>
    <p:sldId id="295" r:id="rId31"/>
    <p:sldId id="296" r:id="rId32"/>
    <p:sldId id="297" r:id="rId33"/>
    <p:sldId id="298" r:id="rId34"/>
    <p:sldId id="299" r:id="rId35"/>
    <p:sldId id="300" r:id="rId36"/>
    <p:sldId id="301" r:id="rId37"/>
    <p:sldId id="302" r:id="rId3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121" d="100"/>
          <a:sy n="121" d="100"/>
        </p:scale>
        <p:origin x="-1080" y="-104"/>
      </p:cViewPr>
      <p:guideLst>
        <p:guide orient="horz" pos="2154"/>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8D9232-BAE4-D640-90A7-9503662ACD1A}" type="datetimeFigureOut">
              <a:rPr lang="en-US" smtClean="0"/>
              <a:t>12-11-20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1762BB-43E9-DA4E-8C07-965B17E10D95}" type="slidenum">
              <a:rPr lang="en-US" smtClean="0"/>
              <a:t>‹#›</a:t>
            </a:fld>
            <a:endParaRPr lang="en-US"/>
          </a:p>
        </p:txBody>
      </p:sp>
    </p:spTree>
    <p:extLst>
      <p:ext uri="{BB962C8B-B14F-4D97-AF65-F5344CB8AC3E}">
        <p14:creationId xmlns:p14="http://schemas.microsoft.com/office/powerpoint/2010/main" val="27262196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The Adaptation Fund (which emerged through the Kyoto Protocol). “The Adaptation Fund finances projects and programs to help developing countries adapt to the negative effects of climate change.” (This funds</a:t>
            </a:r>
            <a:r>
              <a:rPr lang="en-US" baseline="0" dirty="0" smtClean="0"/>
              <a:t> grassroots a variety of initiatives, including grassroots initiatives)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32171EB-EC02-4DD4-A25B-446B79CD53C8}" type="slidenum">
              <a:rPr lang="en-US" smtClean="0">
                <a:solidFill>
                  <a:prstClr val="black"/>
                </a:solidFill>
                <a:latin typeface="Calibri"/>
              </a:rPr>
              <a:pPr/>
              <a:t>28</a:t>
            </a:fld>
            <a:endParaRPr lang="en-US">
              <a:solidFill>
                <a:prstClr val="black"/>
              </a:solidFill>
              <a:latin typeface="Calibri"/>
            </a:endParaRPr>
          </a:p>
        </p:txBody>
      </p:sp>
    </p:spTree>
    <p:extLst>
      <p:ext uri="{BB962C8B-B14F-4D97-AF65-F5344CB8AC3E}">
        <p14:creationId xmlns:p14="http://schemas.microsoft.com/office/powerpoint/2010/main" val="2625485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32171EB-EC02-4DD4-A25B-446B79CD53C8}" type="slidenum">
              <a:rPr lang="en-US" smtClean="0">
                <a:solidFill>
                  <a:prstClr val="black"/>
                </a:solidFill>
                <a:latin typeface="Calibri"/>
              </a:rPr>
              <a:pPr/>
              <a:t>29</a:t>
            </a:fld>
            <a:endParaRPr lang="en-US">
              <a:solidFill>
                <a:prstClr val="black"/>
              </a:solidFill>
              <a:latin typeface="Calibri"/>
            </a:endParaRPr>
          </a:p>
        </p:txBody>
      </p:sp>
    </p:spTree>
    <p:extLst>
      <p:ext uri="{BB962C8B-B14F-4D97-AF65-F5344CB8AC3E}">
        <p14:creationId xmlns:p14="http://schemas.microsoft.com/office/powerpoint/2010/main" val="3993896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2171EB-EC02-4DD4-A25B-446B79CD53C8}" type="slidenum">
              <a:rPr lang="en-US" smtClean="0">
                <a:solidFill>
                  <a:prstClr val="black"/>
                </a:solidFill>
                <a:latin typeface="Calibri"/>
              </a:rPr>
              <a:pPr/>
              <a:t>30</a:t>
            </a:fld>
            <a:endParaRPr lang="en-US">
              <a:solidFill>
                <a:prstClr val="black"/>
              </a:solidFill>
              <a:latin typeface="Calibri"/>
            </a:endParaRPr>
          </a:p>
        </p:txBody>
      </p:sp>
    </p:spTree>
    <p:extLst>
      <p:ext uri="{BB962C8B-B14F-4D97-AF65-F5344CB8AC3E}">
        <p14:creationId xmlns:p14="http://schemas.microsoft.com/office/powerpoint/2010/main" val="3232003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Political</a:t>
            </a:r>
            <a:r>
              <a:rPr lang="en-US" baseline="0" dirty="0" smtClean="0"/>
              <a:t> ecology is often a mash-up of these subfields I have listed. </a:t>
            </a:r>
            <a:endParaRPr lang="en-US" dirty="0"/>
          </a:p>
        </p:txBody>
      </p:sp>
      <p:sp>
        <p:nvSpPr>
          <p:cNvPr id="4" name="Slide Number Placeholder 3"/>
          <p:cNvSpPr>
            <a:spLocks noGrp="1"/>
          </p:cNvSpPr>
          <p:nvPr>
            <p:ph type="sldNum" sz="quarter" idx="10"/>
          </p:nvPr>
        </p:nvSpPr>
        <p:spPr/>
        <p:txBody>
          <a:bodyPr/>
          <a:lstStyle/>
          <a:p>
            <a:fld id="{232171EB-EC02-4DD4-A25B-446B79CD53C8}" type="slidenum">
              <a:rPr lang="en-US" smtClean="0">
                <a:solidFill>
                  <a:prstClr val="black"/>
                </a:solidFill>
                <a:latin typeface="Calibri"/>
              </a:rPr>
              <a:pPr/>
              <a:t>31</a:t>
            </a:fld>
            <a:endParaRPr lang="en-US">
              <a:solidFill>
                <a:prstClr val="black"/>
              </a:solidFill>
              <a:latin typeface="Calibri"/>
            </a:endParaRPr>
          </a:p>
        </p:txBody>
      </p:sp>
    </p:spTree>
    <p:extLst>
      <p:ext uri="{BB962C8B-B14F-4D97-AF65-F5344CB8AC3E}">
        <p14:creationId xmlns:p14="http://schemas.microsoft.com/office/powerpoint/2010/main" val="2278258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gender-lens is important for understanding human dimensions of climate change and responses to it, in terms of mitigation and adaptation. While discussions of mitigation are out of the scope of this paper, I am arguing for a feminist analysis of the effects of climate change and adaption frameworks.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are the possibilities of transnational and trans-local feminist organizing and solidarity-building to respond to the need for adaptation, while understanding adaptation as a contested and power-laden process?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paper I will explore how the trans-local fits into the global terrain of climate governance and how perspectives from feminist political ecology, critical geography, and feminist international relations can help provide a framework for conceptualizing adaptation in critical ways, to best respond to the realities and </a:t>
            </a:r>
            <a:r>
              <a:rPr lang="en-US" sz="1200" kern="1200" dirty="0" err="1" smtClean="0">
                <a:solidFill>
                  <a:schemeClr val="tx1"/>
                </a:solidFill>
                <a:effectLst/>
                <a:latin typeface="+mn-lt"/>
                <a:ea typeface="+mn-ea"/>
                <a:cs typeface="+mn-cs"/>
              </a:rPr>
              <a:t>knowledges</a:t>
            </a:r>
            <a:r>
              <a:rPr lang="en-US" sz="1200" kern="1200" dirty="0" smtClean="0">
                <a:solidFill>
                  <a:schemeClr val="tx1"/>
                </a:solidFill>
                <a:effectLst/>
                <a:latin typeface="+mn-lt"/>
                <a:ea typeface="+mn-ea"/>
                <a:cs typeface="+mn-cs"/>
              </a:rPr>
              <a:t> of those most vulnerable to climate change. </a:t>
            </a:r>
            <a:endParaRPr lang="en-US" dirty="0"/>
          </a:p>
        </p:txBody>
      </p:sp>
      <p:sp>
        <p:nvSpPr>
          <p:cNvPr id="4" name="Slide Number Placeholder 3"/>
          <p:cNvSpPr>
            <a:spLocks noGrp="1"/>
          </p:cNvSpPr>
          <p:nvPr>
            <p:ph type="sldNum" sz="quarter" idx="10"/>
          </p:nvPr>
        </p:nvSpPr>
        <p:spPr/>
        <p:txBody>
          <a:bodyPr/>
          <a:lstStyle/>
          <a:p>
            <a:fld id="{232171EB-EC02-4DD4-A25B-446B79CD53C8}" type="slidenum">
              <a:rPr lang="en-US" smtClean="0">
                <a:solidFill>
                  <a:prstClr val="black"/>
                </a:solidFill>
                <a:latin typeface="Calibri"/>
              </a:rPr>
              <a:pPr/>
              <a:t>32</a:t>
            </a:fld>
            <a:endParaRPr lang="en-US">
              <a:solidFill>
                <a:prstClr val="black"/>
              </a:solidFill>
              <a:latin typeface="Calibri"/>
            </a:endParaRPr>
          </a:p>
        </p:txBody>
      </p:sp>
    </p:spTree>
    <p:extLst>
      <p:ext uri="{BB962C8B-B14F-4D97-AF65-F5344CB8AC3E}">
        <p14:creationId xmlns:p14="http://schemas.microsoft.com/office/powerpoint/2010/main" val="265268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2171EB-EC02-4DD4-A25B-446B79CD53C8}" type="slidenum">
              <a:rPr lang="en-US" smtClean="0">
                <a:solidFill>
                  <a:prstClr val="black"/>
                </a:solidFill>
                <a:latin typeface="Calibri"/>
              </a:rPr>
              <a:pPr/>
              <a:t>33</a:t>
            </a:fld>
            <a:endParaRPr lang="en-US">
              <a:solidFill>
                <a:prstClr val="black"/>
              </a:solidFill>
              <a:latin typeface="Calibri"/>
            </a:endParaRPr>
          </a:p>
        </p:txBody>
      </p:sp>
    </p:spTree>
    <p:extLst>
      <p:ext uri="{BB962C8B-B14F-4D97-AF65-F5344CB8AC3E}">
        <p14:creationId xmlns:p14="http://schemas.microsoft.com/office/powerpoint/2010/main" val="151251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707107EF-8D4D-3D47-B48C-5B00C079C965}" type="datetimeFigureOut">
              <a:rPr lang="en-US" smtClean="0"/>
              <a:pPr>
                <a:defRPr/>
              </a:pPr>
              <a:t>12-11-20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FA84A37A-AFC2-4A01-80A1-FC20F2C0D5BB}" type="slidenum">
              <a:rPr lang="en-US" smtClean="0"/>
              <a:pPr/>
              <a:t>‹#›</a:t>
            </a:fld>
            <a:endParaRPr lang="en-US"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FC1895A-2B97-D24C-B97A-EF1D1BE0C447}" type="datetimeFigureOut">
              <a:rPr lang="en-US" smtClean="0"/>
              <a:pPr>
                <a:defRPr/>
              </a:pPr>
              <a:t>12-11-20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21E5311-E0DA-7E47-81AC-5333368155AA}"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70A98D67-D8C0-0845-A046-EB656942EF7D}" type="datetimeFigureOut">
              <a:rPr lang="en-US" smtClean="0"/>
              <a:pPr>
                <a:defRPr/>
              </a:pPr>
              <a:t>12-11-20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37D2B23-211B-FB4A-925A-FD6FBA4B65E0}"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b="1">
              <a:solidFill>
                <a:srgbClr val="FFFFFF"/>
              </a:solidFill>
              <a:latin typeface="Gill Sans MT"/>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b="1">
              <a:solidFill>
                <a:srgbClr val="FFFFFF"/>
              </a:solidFill>
              <a:latin typeface="Gill Sans MT"/>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b="1">
              <a:solidFill>
                <a:srgbClr val="FFFFFF"/>
              </a:solidFill>
              <a:latin typeface="Gill Sans MT"/>
            </a:endParaRPr>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ill Sans MT"/>
            </a:endParaRPr>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ill Sans MT"/>
            </a:endParaRPr>
          </a:p>
        </p:txBody>
      </p:sp>
      <p:sp>
        <p:nvSpPr>
          <p:cNvPr id="4" name="Date Placeholder 3"/>
          <p:cNvSpPr>
            <a:spLocks noGrp="1"/>
          </p:cNvSpPr>
          <p:nvPr>
            <p:ph type="dt" sz="half" idx="10"/>
          </p:nvPr>
        </p:nvSpPr>
        <p:spPr/>
        <p:txBody>
          <a:bodyPr/>
          <a:lstStyle/>
          <a:p>
            <a:fld id="{6277185F-34ED-438D-8501-400A0B0145C1}" type="datetimeFigureOut">
              <a:rPr>
                <a:latin typeface="Gill Sans MT"/>
              </a:rPr>
              <a:pPr/>
              <a:t>12-11-20</a:t>
            </a:fld>
            <a:endParaRPr>
              <a:latin typeface="Gill Sans MT"/>
            </a:endParaRPr>
          </a:p>
        </p:txBody>
      </p:sp>
      <p:sp>
        <p:nvSpPr>
          <p:cNvPr id="5" name="Footer Placeholder 4"/>
          <p:cNvSpPr>
            <a:spLocks noGrp="1"/>
          </p:cNvSpPr>
          <p:nvPr>
            <p:ph type="ftr" sz="quarter" idx="11"/>
          </p:nvPr>
        </p:nvSpPr>
        <p:spPr/>
        <p:txBody>
          <a:bodyPr/>
          <a:lstStyle/>
          <a:p>
            <a:endParaRPr lang="en-US">
              <a:latin typeface="Gill Sans MT"/>
            </a:endParaRPr>
          </a:p>
        </p:txBody>
      </p:sp>
      <p:sp>
        <p:nvSpPr>
          <p:cNvPr id="6" name="Slide Number Placeholder 5"/>
          <p:cNvSpPr>
            <a:spLocks noGrp="1"/>
          </p:cNvSpPr>
          <p:nvPr>
            <p:ph type="sldNum" sz="quarter" idx="12"/>
          </p:nvPr>
        </p:nvSpPr>
        <p:spPr/>
        <p:txBody>
          <a:bodyPr>
            <a:normAutofit/>
          </a:bodyPr>
          <a:lstStyle/>
          <a:p>
            <a:fld id="{E9FDAB3A-6378-4C3C-92F5-10A6214B03BA}" type="slidenum">
              <a:rPr lang="en-US" smtClean="0">
                <a:latin typeface="Gill Sans MT"/>
              </a:rPr>
              <a:pPr/>
              <a:t>‹#›</a:t>
            </a:fld>
            <a:endParaRPr lang="en-US">
              <a:latin typeface="Gill Sans MT"/>
            </a:endParaRPr>
          </a:p>
        </p:txBody>
      </p:sp>
    </p:spTree>
    <p:extLst>
      <p:ext uri="{BB962C8B-B14F-4D97-AF65-F5344CB8AC3E}">
        <p14:creationId xmlns:p14="http://schemas.microsoft.com/office/powerpoint/2010/main" val="2489234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ill Sans MT"/>
            </a:endParaRPr>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ill Sans MT"/>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ill Sans MT"/>
            </a:endParaRPr>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ill Sans MT"/>
            </a:endParaRPr>
          </a:p>
        </p:txBody>
      </p:sp>
      <p:sp>
        <p:nvSpPr>
          <p:cNvPr id="4" name="Date Placeholder 3"/>
          <p:cNvSpPr>
            <a:spLocks noGrp="1"/>
          </p:cNvSpPr>
          <p:nvPr>
            <p:ph type="dt" sz="half" idx="10"/>
          </p:nvPr>
        </p:nvSpPr>
        <p:spPr/>
        <p:txBody>
          <a:bodyPr/>
          <a:lstStyle/>
          <a:p>
            <a:fld id="{6277185F-34ED-438D-8501-400A0B0145C1}" type="datetimeFigureOut">
              <a:rPr>
                <a:latin typeface="Gill Sans MT"/>
              </a:rPr>
              <a:pPr/>
              <a:t>12-11-20</a:t>
            </a:fld>
            <a:endParaRPr>
              <a:latin typeface="Gill Sans MT"/>
            </a:endParaRPr>
          </a:p>
        </p:txBody>
      </p:sp>
      <p:sp>
        <p:nvSpPr>
          <p:cNvPr id="5" name="Footer Placeholder 4"/>
          <p:cNvSpPr>
            <a:spLocks noGrp="1"/>
          </p:cNvSpPr>
          <p:nvPr>
            <p:ph type="ftr" sz="quarter" idx="11"/>
          </p:nvPr>
        </p:nvSpPr>
        <p:spPr/>
        <p:txBody>
          <a:bodyPr/>
          <a:lstStyle/>
          <a:p>
            <a:endParaRPr lang="en-US">
              <a:latin typeface="Gill Sans MT"/>
            </a:endParaRPr>
          </a:p>
        </p:txBody>
      </p:sp>
      <p:sp>
        <p:nvSpPr>
          <p:cNvPr id="6" name="Slide Number Placeholder 5"/>
          <p:cNvSpPr>
            <a:spLocks noGrp="1"/>
          </p:cNvSpPr>
          <p:nvPr>
            <p:ph type="sldNum" sz="quarter" idx="12"/>
          </p:nvPr>
        </p:nvSpPr>
        <p:spPr/>
        <p:txBody>
          <a:bodyPr/>
          <a:lstStyle/>
          <a:p>
            <a:fld id="{E9FDAB3A-6378-4C3C-92F5-10A6214B03BA}" type="slidenum">
              <a:rPr lang="en-US" smtClean="0">
                <a:latin typeface="Gill Sans MT"/>
              </a:rPr>
              <a:pPr/>
              <a:t>‹#›</a:t>
            </a:fld>
            <a:endParaRPr lang="en-US">
              <a:latin typeface="Gill Sans MT"/>
            </a:endParaRPr>
          </a:p>
        </p:txBody>
      </p:sp>
    </p:spTree>
    <p:extLst>
      <p:ext uri="{BB962C8B-B14F-4D97-AF65-F5344CB8AC3E}">
        <p14:creationId xmlns:p14="http://schemas.microsoft.com/office/powerpoint/2010/main" val="1165278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ill Sans MT"/>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ill Sans MT"/>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ill Sans MT"/>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ill Sans MT"/>
            </a:endParaRPr>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ill Sans MT"/>
            </a:endParaRPr>
          </a:p>
        </p:txBody>
      </p:sp>
      <p:sp>
        <p:nvSpPr>
          <p:cNvPr id="4" name="Date Placeholder 3"/>
          <p:cNvSpPr>
            <a:spLocks noGrp="1"/>
          </p:cNvSpPr>
          <p:nvPr>
            <p:ph type="dt" sz="half" idx="10"/>
          </p:nvPr>
        </p:nvSpPr>
        <p:spPr/>
        <p:txBody>
          <a:bodyPr/>
          <a:lstStyle/>
          <a:p>
            <a:fld id="{6277185F-34ED-438D-8501-400A0B0145C1}" type="datetimeFigureOut">
              <a:rPr>
                <a:latin typeface="Gill Sans MT"/>
              </a:rPr>
              <a:pPr/>
              <a:t>12-11-20</a:t>
            </a:fld>
            <a:endParaRPr>
              <a:latin typeface="Gill Sans MT"/>
            </a:endParaRPr>
          </a:p>
        </p:txBody>
      </p:sp>
      <p:sp>
        <p:nvSpPr>
          <p:cNvPr id="5" name="Footer Placeholder 4"/>
          <p:cNvSpPr>
            <a:spLocks noGrp="1"/>
          </p:cNvSpPr>
          <p:nvPr>
            <p:ph type="ftr" sz="quarter" idx="11"/>
          </p:nvPr>
        </p:nvSpPr>
        <p:spPr/>
        <p:txBody>
          <a:bodyPr/>
          <a:lstStyle/>
          <a:p>
            <a:endParaRPr lang="en-US">
              <a:latin typeface="Gill Sans MT"/>
            </a:endParaRPr>
          </a:p>
        </p:txBody>
      </p:sp>
      <p:sp>
        <p:nvSpPr>
          <p:cNvPr id="6" name="Slide Number Placeholder 5"/>
          <p:cNvSpPr>
            <a:spLocks noGrp="1"/>
          </p:cNvSpPr>
          <p:nvPr>
            <p:ph type="sldNum" sz="quarter" idx="12"/>
          </p:nvPr>
        </p:nvSpPr>
        <p:spPr/>
        <p:txBody>
          <a:bodyPr/>
          <a:lstStyle/>
          <a:p>
            <a:fld id="{E9FDAB3A-6378-4C3C-92F5-10A6214B03BA}" type="slidenum">
              <a:rPr lang="en-US" smtClean="0">
                <a:latin typeface="Gill Sans MT"/>
              </a:rPr>
              <a:pPr/>
              <a:t>‹#›</a:t>
            </a:fld>
            <a:endParaRPr lang="en-US">
              <a:latin typeface="Gill Sans MT"/>
            </a:endParaRPr>
          </a:p>
        </p:txBody>
      </p:sp>
    </p:spTree>
    <p:extLst>
      <p:ext uri="{BB962C8B-B14F-4D97-AF65-F5344CB8AC3E}">
        <p14:creationId xmlns:p14="http://schemas.microsoft.com/office/powerpoint/2010/main" val="3336771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ill Sans MT"/>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ill Sans MT"/>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ill Sans MT"/>
            </a:endParaRPr>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ill Sans MT"/>
            </a:endParaRPr>
          </a:p>
        </p:txBody>
      </p:sp>
      <p:sp>
        <p:nvSpPr>
          <p:cNvPr id="5" name="Date Placeholder 4"/>
          <p:cNvSpPr>
            <a:spLocks noGrp="1"/>
          </p:cNvSpPr>
          <p:nvPr>
            <p:ph type="dt" sz="half" idx="10"/>
          </p:nvPr>
        </p:nvSpPr>
        <p:spPr/>
        <p:txBody>
          <a:bodyPr/>
          <a:lstStyle/>
          <a:p>
            <a:fld id="{6277185F-34ED-438D-8501-400A0B0145C1}" type="datetimeFigureOut">
              <a:rPr>
                <a:latin typeface="Gill Sans MT"/>
              </a:rPr>
              <a:pPr/>
              <a:t>12-11-20</a:t>
            </a:fld>
            <a:endParaRPr>
              <a:latin typeface="Gill Sans MT"/>
            </a:endParaRPr>
          </a:p>
        </p:txBody>
      </p:sp>
      <p:sp>
        <p:nvSpPr>
          <p:cNvPr id="6" name="Footer Placeholder 5"/>
          <p:cNvSpPr>
            <a:spLocks noGrp="1"/>
          </p:cNvSpPr>
          <p:nvPr>
            <p:ph type="ftr" sz="quarter" idx="11"/>
          </p:nvPr>
        </p:nvSpPr>
        <p:spPr/>
        <p:txBody>
          <a:bodyPr/>
          <a:lstStyle/>
          <a:p>
            <a:endParaRPr lang="en-US">
              <a:latin typeface="Gill Sans MT"/>
            </a:endParaRPr>
          </a:p>
        </p:txBody>
      </p:sp>
      <p:sp>
        <p:nvSpPr>
          <p:cNvPr id="7" name="Slide Number Placeholder 6"/>
          <p:cNvSpPr>
            <a:spLocks noGrp="1"/>
          </p:cNvSpPr>
          <p:nvPr>
            <p:ph type="sldNum" sz="quarter" idx="12"/>
          </p:nvPr>
        </p:nvSpPr>
        <p:spPr/>
        <p:txBody>
          <a:bodyPr/>
          <a:lstStyle/>
          <a:p>
            <a:fld id="{E9FDAB3A-6378-4C3C-92F5-10A6214B03BA}" type="slidenum">
              <a:rPr lang="en-US" smtClean="0">
                <a:latin typeface="Gill Sans MT"/>
              </a:rPr>
              <a:pPr/>
              <a:t>‹#›</a:t>
            </a:fld>
            <a:endParaRPr lang="en-US">
              <a:latin typeface="Gill Sans MT"/>
            </a:endParaRPr>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94650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ill Sans MT"/>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ill Sans MT"/>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ill Sans MT"/>
            </a:endParaRPr>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ill Sans MT"/>
            </a:endParaRPr>
          </a:p>
        </p:txBody>
      </p:sp>
      <p:sp>
        <p:nvSpPr>
          <p:cNvPr id="7" name="Date Placeholder 6"/>
          <p:cNvSpPr>
            <a:spLocks noGrp="1"/>
          </p:cNvSpPr>
          <p:nvPr>
            <p:ph type="dt" sz="half" idx="10"/>
          </p:nvPr>
        </p:nvSpPr>
        <p:spPr/>
        <p:txBody>
          <a:bodyPr/>
          <a:lstStyle/>
          <a:p>
            <a:fld id="{6277185F-34ED-438D-8501-400A0B0145C1}" type="datetimeFigureOut">
              <a:rPr>
                <a:latin typeface="Gill Sans MT"/>
              </a:rPr>
              <a:pPr/>
              <a:t>12-11-20</a:t>
            </a:fld>
            <a:endParaRPr>
              <a:latin typeface="Gill Sans MT"/>
            </a:endParaRPr>
          </a:p>
        </p:txBody>
      </p:sp>
      <p:sp>
        <p:nvSpPr>
          <p:cNvPr id="8" name="Footer Placeholder 7"/>
          <p:cNvSpPr>
            <a:spLocks noGrp="1"/>
          </p:cNvSpPr>
          <p:nvPr>
            <p:ph type="ftr" sz="quarter" idx="11"/>
          </p:nvPr>
        </p:nvSpPr>
        <p:spPr/>
        <p:txBody>
          <a:bodyPr/>
          <a:lstStyle/>
          <a:p>
            <a:endParaRPr lang="en-US">
              <a:latin typeface="Gill Sans MT"/>
            </a:endParaRPr>
          </a:p>
        </p:txBody>
      </p:sp>
      <p:sp>
        <p:nvSpPr>
          <p:cNvPr id="9" name="Slide Number Placeholder 8"/>
          <p:cNvSpPr>
            <a:spLocks noGrp="1"/>
          </p:cNvSpPr>
          <p:nvPr>
            <p:ph type="sldNum" sz="quarter" idx="12"/>
          </p:nvPr>
        </p:nvSpPr>
        <p:spPr/>
        <p:txBody>
          <a:bodyPr/>
          <a:lstStyle/>
          <a:p>
            <a:fld id="{E9FDAB3A-6378-4C3C-92F5-10A6214B03BA}" type="slidenum">
              <a:rPr lang="en-US" smtClean="0">
                <a:latin typeface="Gill Sans MT"/>
              </a:rPr>
              <a:pPr/>
              <a:t>‹#›</a:t>
            </a:fld>
            <a:endParaRPr lang="en-US">
              <a:latin typeface="Gill Sans MT"/>
            </a:endParaRPr>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4623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ill Sans MT"/>
            </a:endParaRPr>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ill Sans MT"/>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ill Sans MT"/>
            </a:endParaRPr>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ill Sans MT"/>
            </a:endParaRPr>
          </a:p>
        </p:txBody>
      </p:sp>
      <p:sp>
        <p:nvSpPr>
          <p:cNvPr id="3" name="Date Placeholder 2"/>
          <p:cNvSpPr>
            <a:spLocks noGrp="1"/>
          </p:cNvSpPr>
          <p:nvPr>
            <p:ph type="dt" sz="half" idx="10"/>
          </p:nvPr>
        </p:nvSpPr>
        <p:spPr/>
        <p:txBody>
          <a:bodyPr/>
          <a:lstStyle/>
          <a:p>
            <a:fld id="{6277185F-34ED-438D-8501-400A0B0145C1}" type="datetimeFigureOut">
              <a:rPr>
                <a:latin typeface="Gill Sans MT"/>
              </a:rPr>
              <a:pPr/>
              <a:t>12-11-20</a:t>
            </a:fld>
            <a:endParaRPr>
              <a:latin typeface="Gill Sans MT"/>
            </a:endParaRPr>
          </a:p>
        </p:txBody>
      </p:sp>
      <p:sp>
        <p:nvSpPr>
          <p:cNvPr id="4" name="Footer Placeholder 3"/>
          <p:cNvSpPr>
            <a:spLocks noGrp="1"/>
          </p:cNvSpPr>
          <p:nvPr>
            <p:ph type="ftr" sz="quarter" idx="11"/>
          </p:nvPr>
        </p:nvSpPr>
        <p:spPr/>
        <p:txBody>
          <a:bodyPr/>
          <a:lstStyle/>
          <a:p>
            <a:endParaRPr lang="en-US">
              <a:latin typeface="Gill Sans MT"/>
            </a:endParaRPr>
          </a:p>
        </p:txBody>
      </p:sp>
      <p:sp>
        <p:nvSpPr>
          <p:cNvPr id="5" name="Slide Number Placeholder 4"/>
          <p:cNvSpPr>
            <a:spLocks noGrp="1"/>
          </p:cNvSpPr>
          <p:nvPr>
            <p:ph type="sldNum" sz="quarter" idx="12"/>
          </p:nvPr>
        </p:nvSpPr>
        <p:spPr/>
        <p:txBody>
          <a:bodyPr/>
          <a:lstStyle/>
          <a:p>
            <a:fld id="{E9FDAB3A-6378-4C3C-92F5-10A6214B03BA}" type="slidenum">
              <a:rPr lang="en-US" smtClean="0">
                <a:latin typeface="Gill Sans MT"/>
              </a:rPr>
              <a:pPr/>
              <a:t>‹#›</a:t>
            </a:fld>
            <a:endParaRPr lang="en-US">
              <a:latin typeface="Gill Sans MT"/>
            </a:endParaRPr>
          </a:p>
        </p:txBody>
      </p:sp>
    </p:spTree>
    <p:extLst>
      <p:ext uri="{BB962C8B-B14F-4D97-AF65-F5344CB8AC3E}">
        <p14:creationId xmlns:p14="http://schemas.microsoft.com/office/powerpoint/2010/main" val="37899963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ill Sans MT"/>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ill Sans MT"/>
            </a:endParaRPr>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ill Sans MT"/>
            </a:endParaRPr>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ill Sans MT"/>
            </a:endParaRPr>
          </a:p>
        </p:txBody>
      </p:sp>
      <p:sp>
        <p:nvSpPr>
          <p:cNvPr id="2" name="Date Placeholder 1"/>
          <p:cNvSpPr>
            <a:spLocks noGrp="1"/>
          </p:cNvSpPr>
          <p:nvPr>
            <p:ph type="dt" sz="half" idx="10"/>
          </p:nvPr>
        </p:nvSpPr>
        <p:spPr/>
        <p:txBody>
          <a:bodyPr/>
          <a:lstStyle/>
          <a:p>
            <a:fld id="{6277185F-34ED-438D-8501-400A0B0145C1}" type="datetimeFigureOut">
              <a:rPr>
                <a:latin typeface="Gill Sans MT"/>
              </a:rPr>
              <a:pPr/>
              <a:t>12-11-20</a:t>
            </a:fld>
            <a:endParaRPr>
              <a:latin typeface="Gill Sans MT"/>
            </a:endParaRPr>
          </a:p>
        </p:txBody>
      </p:sp>
      <p:sp>
        <p:nvSpPr>
          <p:cNvPr id="3" name="Footer Placeholder 2"/>
          <p:cNvSpPr>
            <a:spLocks noGrp="1"/>
          </p:cNvSpPr>
          <p:nvPr>
            <p:ph type="ftr" sz="quarter" idx="11"/>
          </p:nvPr>
        </p:nvSpPr>
        <p:spPr/>
        <p:txBody>
          <a:bodyPr/>
          <a:lstStyle/>
          <a:p>
            <a:endParaRPr lang="en-US">
              <a:latin typeface="Gill Sans MT"/>
            </a:endParaRPr>
          </a:p>
        </p:txBody>
      </p:sp>
      <p:sp>
        <p:nvSpPr>
          <p:cNvPr id="4" name="Slide Number Placeholder 3"/>
          <p:cNvSpPr>
            <a:spLocks noGrp="1"/>
          </p:cNvSpPr>
          <p:nvPr>
            <p:ph type="sldNum" sz="quarter" idx="12"/>
          </p:nvPr>
        </p:nvSpPr>
        <p:spPr/>
        <p:txBody>
          <a:bodyPr/>
          <a:lstStyle/>
          <a:p>
            <a:fld id="{E9FDAB3A-6378-4C3C-92F5-10A6214B03BA}" type="slidenum">
              <a:rPr lang="en-US" smtClean="0">
                <a:latin typeface="Gill Sans MT"/>
              </a:rPr>
              <a:pPr/>
              <a:t>‹#›</a:t>
            </a:fld>
            <a:endParaRPr lang="en-US">
              <a:latin typeface="Gill Sans MT"/>
            </a:endParaRPr>
          </a:p>
        </p:txBody>
      </p:sp>
    </p:spTree>
    <p:extLst>
      <p:ext uri="{BB962C8B-B14F-4D97-AF65-F5344CB8AC3E}">
        <p14:creationId xmlns:p14="http://schemas.microsoft.com/office/powerpoint/2010/main" val="3420946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ill Sans MT"/>
            </a:endParaRPr>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ill Sans MT"/>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ill Sans MT"/>
            </a:endParaRPr>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ill Sans MT"/>
            </a:endParaRPr>
          </a:p>
        </p:txBody>
      </p:sp>
      <p:sp>
        <p:nvSpPr>
          <p:cNvPr id="5" name="Date Placeholder 4"/>
          <p:cNvSpPr>
            <a:spLocks noGrp="1"/>
          </p:cNvSpPr>
          <p:nvPr>
            <p:ph type="dt" sz="half" idx="10"/>
          </p:nvPr>
        </p:nvSpPr>
        <p:spPr/>
        <p:txBody>
          <a:bodyPr/>
          <a:lstStyle/>
          <a:p>
            <a:fld id="{6277185F-34ED-438D-8501-400A0B0145C1}" type="datetimeFigureOut">
              <a:rPr>
                <a:latin typeface="Gill Sans MT"/>
              </a:rPr>
              <a:pPr/>
              <a:t>12-11-20</a:t>
            </a:fld>
            <a:endParaRPr>
              <a:latin typeface="Gill Sans MT"/>
            </a:endParaRPr>
          </a:p>
        </p:txBody>
      </p:sp>
      <p:sp>
        <p:nvSpPr>
          <p:cNvPr id="6" name="Footer Placeholder 5"/>
          <p:cNvSpPr>
            <a:spLocks noGrp="1"/>
          </p:cNvSpPr>
          <p:nvPr>
            <p:ph type="ftr" sz="quarter" idx="11"/>
          </p:nvPr>
        </p:nvSpPr>
        <p:spPr/>
        <p:txBody>
          <a:bodyPr/>
          <a:lstStyle/>
          <a:p>
            <a:endParaRPr lang="en-US">
              <a:latin typeface="Gill Sans MT"/>
            </a:endParaRPr>
          </a:p>
        </p:txBody>
      </p:sp>
      <p:sp>
        <p:nvSpPr>
          <p:cNvPr id="7" name="Slide Number Placeholder 6"/>
          <p:cNvSpPr>
            <a:spLocks noGrp="1"/>
          </p:cNvSpPr>
          <p:nvPr>
            <p:ph type="sldNum" sz="quarter" idx="12"/>
          </p:nvPr>
        </p:nvSpPr>
        <p:spPr/>
        <p:txBody>
          <a:bodyPr/>
          <a:lstStyle/>
          <a:p>
            <a:fld id="{E9FDAB3A-6378-4C3C-92F5-10A6214B03BA}" type="slidenum">
              <a:rPr lang="en-US" smtClean="0">
                <a:latin typeface="Gill Sans MT"/>
              </a:rPr>
              <a:pPr/>
              <a:t>‹#›</a:t>
            </a:fld>
            <a:endParaRPr lang="en-US">
              <a:latin typeface="Gill Sans MT"/>
            </a:endParaRPr>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extLst>
      <p:ext uri="{BB962C8B-B14F-4D97-AF65-F5344CB8AC3E}">
        <p14:creationId xmlns:p14="http://schemas.microsoft.com/office/powerpoint/2010/main" val="149265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B08F3FC2-C9B1-1C43-B9CB-08E41CD99E59}" type="datetimeFigureOut">
              <a:rPr lang="en-US" smtClean="0"/>
              <a:pPr>
                <a:defRPr/>
              </a:pPr>
              <a:t>12-11-20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A4618B4-8BE9-2A44-9F4E-485803493649}"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ill Sans MT"/>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ill Sans MT"/>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ill Sans MT"/>
            </a:endParaRPr>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ill Sans MT"/>
            </a:endParaRPr>
          </a:p>
        </p:txBody>
      </p:sp>
      <p:sp>
        <p:nvSpPr>
          <p:cNvPr id="5" name="Date Placeholder 4"/>
          <p:cNvSpPr>
            <a:spLocks noGrp="1"/>
          </p:cNvSpPr>
          <p:nvPr>
            <p:ph type="dt" sz="half" idx="10"/>
          </p:nvPr>
        </p:nvSpPr>
        <p:spPr/>
        <p:txBody>
          <a:bodyPr/>
          <a:lstStyle/>
          <a:p>
            <a:fld id="{6277185F-34ED-438D-8501-400A0B0145C1}" type="datetimeFigureOut">
              <a:rPr>
                <a:latin typeface="Gill Sans MT"/>
              </a:rPr>
              <a:pPr/>
              <a:t>12-11-20</a:t>
            </a:fld>
            <a:endParaRPr>
              <a:latin typeface="Gill Sans MT"/>
            </a:endParaRPr>
          </a:p>
        </p:txBody>
      </p:sp>
      <p:sp>
        <p:nvSpPr>
          <p:cNvPr id="6" name="Footer Placeholder 5"/>
          <p:cNvSpPr>
            <a:spLocks noGrp="1"/>
          </p:cNvSpPr>
          <p:nvPr>
            <p:ph type="ftr" sz="quarter" idx="11"/>
          </p:nvPr>
        </p:nvSpPr>
        <p:spPr/>
        <p:txBody>
          <a:bodyPr/>
          <a:lstStyle/>
          <a:p>
            <a:endParaRPr lang="en-US">
              <a:latin typeface="Gill Sans MT"/>
            </a:endParaRPr>
          </a:p>
        </p:txBody>
      </p:sp>
      <p:sp>
        <p:nvSpPr>
          <p:cNvPr id="7" name="Slide Number Placeholder 6"/>
          <p:cNvSpPr>
            <a:spLocks noGrp="1"/>
          </p:cNvSpPr>
          <p:nvPr>
            <p:ph type="sldNum" sz="quarter" idx="12"/>
          </p:nvPr>
        </p:nvSpPr>
        <p:spPr/>
        <p:txBody>
          <a:bodyPr/>
          <a:lstStyle/>
          <a:p>
            <a:fld id="{E9FDAB3A-6378-4C3C-92F5-10A6214B03BA}" type="slidenum">
              <a:rPr lang="en-US" smtClean="0">
                <a:latin typeface="Gill Sans MT"/>
              </a:rPr>
              <a:pPr/>
              <a:t>‹#›</a:t>
            </a:fld>
            <a:endParaRPr lang="en-US">
              <a:latin typeface="Gill Sans MT"/>
            </a:endParaRPr>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extLst>
      <p:ext uri="{BB962C8B-B14F-4D97-AF65-F5344CB8AC3E}">
        <p14:creationId xmlns:p14="http://schemas.microsoft.com/office/powerpoint/2010/main" val="1733019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ill Sans MT"/>
            </a:endParaRPr>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ill Sans MT"/>
            </a:endParaRPr>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ill Sans MT"/>
            </a:endParaRPr>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ill Sans MT"/>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77185F-34ED-438D-8501-400A0B0145C1}" type="datetimeFigureOut">
              <a:rPr>
                <a:latin typeface="Gill Sans MT"/>
              </a:rPr>
              <a:pPr/>
              <a:t>12-11-20</a:t>
            </a:fld>
            <a:endParaRPr>
              <a:latin typeface="Gill Sans MT"/>
            </a:endParaRPr>
          </a:p>
        </p:txBody>
      </p:sp>
      <p:sp>
        <p:nvSpPr>
          <p:cNvPr id="5" name="Footer Placeholder 4"/>
          <p:cNvSpPr>
            <a:spLocks noGrp="1"/>
          </p:cNvSpPr>
          <p:nvPr>
            <p:ph type="ftr" sz="quarter" idx="11"/>
          </p:nvPr>
        </p:nvSpPr>
        <p:spPr/>
        <p:txBody>
          <a:bodyPr/>
          <a:lstStyle/>
          <a:p>
            <a:endParaRPr lang="en-US">
              <a:latin typeface="Gill Sans MT"/>
            </a:endParaRPr>
          </a:p>
        </p:txBody>
      </p:sp>
      <p:sp>
        <p:nvSpPr>
          <p:cNvPr id="6" name="Slide Number Placeholder 5"/>
          <p:cNvSpPr>
            <a:spLocks noGrp="1"/>
          </p:cNvSpPr>
          <p:nvPr>
            <p:ph type="sldNum" sz="quarter" idx="12"/>
          </p:nvPr>
        </p:nvSpPr>
        <p:spPr/>
        <p:txBody>
          <a:bodyPr/>
          <a:lstStyle/>
          <a:p>
            <a:fld id="{E9FDAB3A-6378-4C3C-92F5-10A6214B03BA}" type="slidenum">
              <a:rPr lang="en-US" smtClean="0">
                <a:latin typeface="Gill Sans MT"/>
              </a:rPr>
              <a:pPr/>
              <a:t>‹#›</a:t>
            </a:fld>
            <a:endParaRPr lang="en-US">
              <a:latin typeface="Gill Sans MT"/>
            </a:endParaRPr>
          </a:p>
        </p:txBody>
      </p:sp>
    </p:spTree>
    <p:extLst>
      <p:ext uri="{BB962C8B-B14F-4D97-AF65-F5344CB8AC3E}">
        <p14:creationId xmlns:p14="http://schemas.microsoft.com/office/powerpoint/2010/main" val="3444465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ill Sans MT"/>
            </a:endParaRPr>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ill Sans MT"/>
            </a:endParaRPr>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ill Sans MT"/>
            </a:endParaRPr>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ill Sans MT"/>
            </a:endParaRP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77185F-34ED-438D-8501-400A0B0145C1}" type="datetimeFigureOut">
              <a:rPr>
                <a:latin typeface="Gill Sans MT"/>
              </a:rPr>
              <a:pPr/>
              <a:t>12-11-20</a:t>
            </a:fld>
            <a:endParaRPr>
              <a:latin typeface="Gill Sans MT"/>
            </a:endParaRPr>
          </a:p>
        </p:txBody>
      </p:sp>
      <p:sp>
        <p:nvSpPr>
          <p:cNvPr id="5" name="Footer Placeholder 4"/>
          <p:cNvSpPr>
            <a:spLocks noGrp="1"/>
          </p:cNvSpPr>
          <p:nvPr>
            <p:ph type="ftr" sz="quarter" idx="11"/>
          </p:nvPr>
        </p:nvSpPr>
        <p:spPr/>
        <p:txBody>
          <a:bodyPr/>
          <a:lstStyle/>
          <a:p>
            <a:endParaRPr lang="en-US">
              <a:latin typeface="Gill Sans MT"/>
            </a:endParaRPr>
          </a:p>
        </p:txBody>
      </p:sp>
      <p:sp>
        <p:nvSpPr>
          <p:cNvPr id="6" name="Slide Number Placeholder 5"/>
          <p:cNvSpPr>
            <a:spLocks noGrp="1"/>
          </p:cNvSpPr>
          <p:nvPr>
            <p:ph type="sldNum" sz="quarter" idx="12"/>
          </p:nvPr>
        </p:nvSpPr>
        <p:spPr/>
        <p:txBody>
          <a:bodyPr/>
          <a:lstStyle/>
          <a:p>
            <a:fld id="{E9FDAB3A-6378-4C3C-92F5-10A6214B03BA}" type="slidenum">
              <a:rPr lang="en-US" smtClean="0">
                <a:latin typeface="Gill Sans MT"/>
              </a:rPr>
              <a:pPr/>
              <a:t>‹#›</a:t>
            </a:fld>
            <a:endParaRPr lang="en-US">
              <a:latin typeface="Gill Sans MT"/>
            </a:endParaRPr>
          </a:p>
        </p:txBody>
      </p:sp>
    </p:spTree>
    <p:extLst>
      <p:ext uri="{BB962C8B-B14F-4D97-AF65-F5344CB8AC3E}">
        <p14:creationId xmlns:p14="http://schemas.microsoft.com/office/powerpoint/2010/main" val="2786802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279D481E-7A32-2D43-98D9-D4EFA3077CE3}" type="datetimeFigureOut">
              <a:rPr lang="en-US" smtClean="0"/>
              <a:pPr>
                <a:defRPr/>
              </a:pPr>
              <a:t>12-11-20</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660D698-39C1-1E47-AEA6-14EDA6F5DDEE}" type="slidenum">
              <a:rPr lang="en-US" smtClean="0"/>
              <a:pPr>
                <a:defRPr/>
              </a:pPr>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67FAC31E-BEC2-7D40-A458-2E3F4C95954F}" type="datetimeFigureOut">
              <a:rPr lang="en-US" smtClean="0"/>
              <a:pPr>
                <a:defRPr/>
              </a:pPr>
              <a:t>12-11-20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A44DD18-C97C-5C4B-BACC-5E7C3632B47C}"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91F787A5-7A7B-D243-B3E3-B828166EF750}" type="datetimeFigureOut">
              <a:rPr lang="en-US" smtClean="0"/>
              <a:pPr>
                <a:defRPr/>
              </a:pPr>
              <a:t>12-11-20</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D906C4C-836E-874B-94FE-855EC756DB84}"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F6DE7030-6A9A-1D4A-9828-2D46CDA6A824}" type="datetimeFigureOut">
              <a:rPr lang="en-US" smtClean="0"/>
              <a:pPr>
                <a:defRPr/>
              </a:pPr>
              <a:t>12-11-20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43F7EF6-77DB-824A-8B09-ED8D7EF94CBA}"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pPr>
              <a:defRPr/>
            </a:pPr>
            <a:fld id="{5B90E733-AB59-E248-A54A-E1B42C604F8A}" type="datetimeFigureOut">
              <a:rPr lang="en-US" smtClean="0"/>
              <a:pPr>
                <a:defRPr/>
              </a:pPr>
              <a:t>12-11-20</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20253BDE-0360-4B4A-970D-7CE40B330047}"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4EAFE529-90D4-D941-95C8-0463A5E62424}" type="datetimeFigureOut">
              <a:rPr lang="en-US" smtClean="0"/>
              <a:pPr>
                <a:defRPr/>
              </a:pPr>
              <a:t>12-11-20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5" name="Date Placeholder 4"/>
          <p:cNvSpPr>
            <a:spLocks noGrp="1"/>
          </p:cNvSpPr>
          <p:nvPr>
            <p:ph type="dt" sz="half" idx="10"/>
          </p:nvPr>
        </p:nvSpPr>
        <p:spPr/>
        <p:txBody>
          <a:bodyPr/>
          <a:lstStyle/>
          <a:p>
            <a:pPr>
              <a:defRPr/>
            </a:pPr>
            <a:fld id="{64BB5876-4D49-A245-8066-C2F26BCB8548}" type="datetimeFigureOut">
              <a:rPr lang="en-US" smtClean="0"/>
              <a:pPr>
                <a:defRPr/>
              </a:pPr>
              <a:t>12-11-20</a:t>
            </a:fld>
            <a:endParaRPr lang="en-US"/>
          </a:p>
        </p:txBody>
      </p:sp>
      <p:sp>
        <p:nvSpPr>
          <p:cNvPr id="7" name="Slide Number Placeholder 6"/>
          <p:cNvSpPr>
            <a:spLocks noGrp="1"/>
          </p:cNvSpPr>
          <p:nvPr>
            <p:ph type="sldNum" sz="quarter" idx="12"/>
          </p:nvPr>
        </p:nvSpPr>
        <p:spPr/>
        <p:txBody>
          <a:bodyPr/>
          <a:lstStyle/>
          <a:p>
            <a:pPr>
              <a:defRPr/>
            </a:pPr>
            <a:fld id="{7095439D-7FD1-0344-B17D-90F45729EC35}" type="slidenum">
              <a:rPr lang="en-US" smtClean="0"/>
              <a:pPr>
                <a:defRPr/>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pPr>
              <a:defRPr/>
            </a:pPr>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wmf"/><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pPr defTabSz="914400" fontAlgn="auto">
              <a:spcBef>
                <a:spcPts val="0"/>
              </a:spcBef>
              <a:spcAft>
                <a:spcPts val="0"/>
              </a:spcAft>
            </a:pPr>
            <a:fld id="{6277185F-34ED-438D-8501-400A0B0145C1}" type="datetimeFigureOut">
              <a:rPr lang="en-US" smtClean="0">
                <a:latin typeface="Gill Sans MT"/>
              </a:rPr>
              <a:pPr defTabSz="914400" fontAlgn="auto">
                <a:spcBef>
                  <a:spcPts val="0"/>
                </a:spcBef>
                <a:spcAft>
                  <a:spcPts val="0"/>
                </a:spcAft>
              </a:pPr>
              <a:t>12-11-20</a:t>
            </a:fld>
            <a:endParaRPr lang="en-US">
              <a:latin typeface="Gill Sans MT"/>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pPr defTabSz="914400" fontAlgn="auto">
              <a:spcBef>
                <a:spcPts val="0"/>
              </a:spcBef>
              <a:spcAft>
                <a:spcPts val="0"/>
              </a:spcAft>
            </a:pPr>
            <a:endParaRPr lang="en-US">
              <a:latin typeface="Gill Sans MT"/>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pPr defTabSz="914400" fontAlgn="auto">
              <a:spcBef>
                <a:spcPts val="0"/>
              </a:spcBef>
              <a:spcAft>
                <a:spcPts val="0"/>
              </a:spcAft>
            </a:pPr>
            <a:fld id="{E9FDAB3A-6378-4C3C-92F5-10A6214B03BA}" type="slidenum">
              <a:rPr lang="en-US" smtClean="0">
                <a:latin typeface="Gill Sans MT"/>
                <a:ea typeface="+mn-ea"/>
                <a:cs typeface="+mn-cs"/>
              </a:rPr>
              <a:pPr defTabSz="914400" fontAlgn="auto">
                <a:spcBef>
                  <a:spcPts val="0"/>
                </a:spcBef>
                <a:spcAft>
                  <a:spcPts val="0"/>
                </a:spcAft>
              </a:pPr>
              <a:t>‹#›</a:t>
            </a:fld>
            <a:endParaRPr lang="en-US">
              <a:latin typeface="Gill Sans MT"/>
              <a:ea typeface="+mn-ea"/>
              <a:cs typeface="+mn-cs"/>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dirty="0">
              <a:solidFill>
                <a:srgbClr val="FFFFFF"/>
              </a:solidFill>
              <a:latin typeface="Gill Sans MT"/>
            </a:endParaRPr>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pPr defTabSz="914400" fontAlgn="auto">
              <a:spcBef>
                <a:spcPts val="0"/>
              </a:spcBef>
              <a:spcAft>
                <a:spcPts val="0"/>
              </a:spcAft>
            </a:pPr>
            <a:fld id="{6277185F-34ED-438D-8501-400A0B0145C1}" type="datetimeFigureOut">
              <a:rPr>
                <a:latin typeface="Gill Sans MT"/>
              </a:rPr>
              <a:pPr defTabSz="914400" fontAlgn="auto">
                <a:spcBef>
                  <a:spcPts val="0"/>
                </a:spcBef>
                <a:spcAft>
                  <a:spcPts val="0"/>
                </a:spcAft>
              </a:pPr>
              <a:t>12-11-20</a:t>
            </a:fld>
            <a:endParaRPr>
              <a:latin typeface="Gill Sans MT"/>
            </a:endParaRPr>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pPr defTabSz="914400" fontAlgn="auto">
              <a:spcBef>
                <a:spcPts val="0"/>
              </a:spcBef>
              <a:spcAft>
                <a:spcPts val="0"/>
              </a:spcAft>
            </a:pPr>
            <a:endParaRPr lang="en-US">
              <a:latin typeface="Gill Sans MT"/>
              <a:ea typeface="+mn-ea"/>
              <a:cs typeface="+mn-cs"/>
            </a:endParaRPr>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pPr defTabSz="914400" fontAlgn="auto">
              <a:spcBef>
                <a:spcPts val="0"/>
              </a:spcBef>
              <a:spcAft>
                <a:spcPts val="0"/>
              </a:spcAft>
            </a:pPr>
            <a:fld id="{E9FDAB3A-6378-4C3C-92F5-10A6214B03BA}" type="slidenum">
              <a:rPr lang="en-US" smtClean="0">
                <a:latin typeface="Gill Sans MT"/>
                <a:ea typeface="+mn-ea"/>
                <a:cs typeface="+mn-cs"/>
              </a:rPr>
              <a:pPr defTabSz="914400" fontAlgn="auto">
                <a:spcBef>
                  <a:spcPts val="0"/>
                </a:spcBef>
                <a:spcAft>
                  <a:spcPts val="0"/>
                </a:spcAft>
              </a:pPr>
              <a:t>‹#›</a:t>
            </a:fld>
            <a:endParaRPr lang="en-US">
              <a:latin typeface="Gill Sans MT"/>
              <a:ea typeface="+mn-ea"/>
              <a:cs typeface="+mn-cs"/>
            </a:endParaRPr>
          </a:p>
        </p:txBody>
      </p:sp>
    </p:spTree>
    <p:extLst>
      <p:ext uri="{BB962C8B-B14F-4D97-AF65-F5344CB8AC3E}">
        <p14:creationId xmlns:p14="http://schemas.microsoft.com/office/powerpoint/2010/main" val="3409384322"/>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29.xml.rels><?xml version="1.0" encoding="UTF-8" standalone="yes"?>
<Relationships xmlns="http://schemas.openxmlformats.org/package/2006/relationships"><Relationship Id="rId3" Type="http://schemas.openxmlformats.org/officeDocument/2006/relationships/hyperlink" Target="http://www.wedo.org/wp-content/uploads/CCWOMENFactsheet-final.pdf" TargetMode="External"/><Relationship Id="rId4" Type="http://schemas.openxmlformats.org/officeDocument/2006/relationships/hyperlink" Target="http://www.un.org/womenwatch/downloads/Resource_Guide_English_FINAL.pdf" TargetMode="External"/><Relationship Id="rId5" Type="http://schemas.openxmlformats.org/officeDocument/2006/relationships/hyperlink" Target="http://www.gendercc.net/fileadmin/inhalte/Dokumente/Tools/toolkit-gender-cc-web.pdf" TargetMode="External"/><Relationship Id="rId6" Type="http://schemas.openxmlformats.org/officeDocument/2006/relationships/hyperlink" Target="http://www.isiswomen.org/index.php?option=com_content&amp;view=article&amp;id=1530:gender-and-climate-change-toolkit-for-women-on-climate-change&amp;catid=168:publication" TargetMode="External"/><Relationship Id="rId7" Type="http://schemas.openxmlformats.org/officeDocument/2006/relationships/hyperlink" Target="http://www.fao.org/climatechange/49379/en/" TargetMode="External"/><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rtlCol="0">
            <a:normAutofit fontScale="70000" lnSpcReduction="20000"/>
          </a:bodyPr>
          <a:lstStyle/>
          <a:p>
            <a:pPr eaLnBrk="1" fontAlgn="auto" hangingPunct="1">
              <a:spcAft>
                <a:spcPts val="0"/>
              </a:spcAft>
              <a:buFont typeface="Arial"/>
              <a:buNone/>
              <a:defRPr/>
            </a:pPr>
            <a:r>
              <a:rPr lang="en-US" dirty="0" smtClean="0">
                <a:ea typeface="+mn-ea"/>
                <a:cs typeface="+mn-cs"/>
              </a:rPr>
              <a:t>20 December 2012</a:t>
            </a:r>
          </a:p>
          <a:p>
            <a:pPr eaLnBrk="1" fontAlgn="auto" hangingPunct="1">
              <a:spcAft>
                <a:spcPts val="0"/>
              </a:spcAft>
              <a:buFont typeface="Arial"/>
              <a:buNone/>
              <a:defRPr/>
            </a:pPr>
            <a:r>
              <a:rPr lang="en-US" dirty="0" smtClean="0">
                <a:ea typeface="+mn-ea"/>
                <a:cs typeface="+mn-cs"/>
              </a:rPr>
              <a:t>Miriam, Johannes, Jolene, and Milan</a:t>
            </a:r>
          </a:p>
        </p:txBody>
      </p:sp>
      <p:sp>
        <p:nvSpPr>
          <p:cNvPr id="13313" name="Title 1"/>
          <p:cNvSpPr>
            <a:spLocks noGrp="1"/>
          </p:cNvSpPr>
          <p:nvPr>
            <p:ph type="ctrTitle"/>
          </p:nvPr>
        </p:nvSpPr>
        <p:spPr/>
        <p:txBody>
          <a:bodyPr>
            <a:normAutofit fontScale="90000"/>
          </a:bodyPr>
          <a:lstStyle/>
          <a:p>
            <a:pPr eaLnBrk="1" hangingPunct="1"/>
            <a:r>
              <a:rPr lang="en-US">
                <a:latin typeface="Calibri" charset="0"/>
              </a:rPr>
              <a:t>Climate change group presentation</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normAutofit/>
          </a:bodyPr>
          <a:lstStyle/>
          <a:p>
            <a:pPr eaLnBrk="1" hangingPunct="1"/>
            <a:r>
              <a:rPr lang="en-US" dirty="0" smtClean="0">
                <a:latin typeface="Calibri" charset="0"/>
              </a:rPr>
              <a:t>Climate ethics literature</a:t>
            </a:r>
            <a:endParaRPr lang="en-US" dirty="0">
              <a:latin typeface="Calibri" charset="0"/>
            </a:endParaRPr>
          </a:p>
        </p:txBody>
      </p:sp>
      <p:sp>
        <p:nvSpPr>
          <p:cNvPr id="15362" name="Content Placeholder 2"/>
          <p:cNvSpPr>
            <a:spLocks noGrp="1"/>
          </p:cNvSpPr>
          <p:nvPr>
            <p:ph idx="1"/>
          </p:nvPr>
        </p:nvSpPr>
        <p:spPr/>
        <p:txBody>
          <a:bodyPr/>
          <a:lstStyle/>
          <a:p>
            <a:pPr eaLnBrk="1" hangingPunct="1"/>
            <a:r>
              <a:rPr lang="en-US" dirty="0" smtClean="0">
                <a:latin typeface="Calibri" charset="0"/>
              </a:rPr>
              <a:t>During the last ten years or so, moral and political philosophers have devoted considerable energy to evaluating the normative characteristics of climate change</a:t>
            </a:r>
          </a:p>
          <a:p>
            <a:pPr eaLnBrk="1" hangingPunct="1"/>
            <a:r>
              <a:rPr lang="en-US" dirty="0" smtClean="0">
                <a:latin typeface="Calibri" charset="0"/>
              </a:rPr>
              <a:t>These scholars include Henry </a:t>
            </a:r>
            <a:r>
              <a:rPr lang="en-US" dirty="0" err="1" smtClean="0">
                <a:latin typeface="Calibri" charset="0"/>
              </a:rPr>
              <a:t>Shue</a:t>
            </a:r>
            <a:r>
              <a:rPr lang="en-US" dirty="0" smtClean="0">
                <a:latin typeface="Calibri" charset="0"/>
              </a:rPr>
              <a:t>, Stephen Gardiner, Simon Caney, Dale Jamieson, and others</a:t>
            </a:r>
          </a:p>
          <a:p>
            <a:pPr eaLnBrk="1" hangingPunct="1"/>
            <a:r>
              <a:rPr lang="en-US" dirty="0" smtClean="0">
                <a:latin typeface="Calibri" charset="0"/>
              </a:rPr>
              <a:t>Topics that have been examined include climate economics (Stern and </a:t>
            </a:r>
            <a:r>
              <a:rPr lang="en-US" dirty="0" err="1" smtClean="0">
                <a:latin typeface="Calibri" charset="0"/>
              </a:rPr>
              <a:t>Garnaut</a:t>
            </a:r>
            <a:r>
              <a:rPr lang="en-US" dirty="0" smtClean="0">
                <a:latin typeface="Calibri" charset="0"/>
              </a:rPr>
              <a:t> reviews, </a:t>
            </a:r>
            <a:r>
              <a:rPr lang="en-US" dirty="0" err="1" smtClean="0">
                <a:latin typeface="Calibri" charset="0"/>
              </a:rPr>
              <a:t>etc</a:t>
            </a:r>
            <a:r>
              <a:rPr lang="en-US" dirty="0" smtClean="0">
                <a:latin typeface="Calibri" charset="0"/>
              </a:rPr>
              <a:t>), intergenerational ethics, cosmopolitanism and responsibility, human rights, </a:t>
            </a:r>
            <a:r>
              <a:rPr lang="en-US" dirty="0" err="1" smtClean="0">
                <a:latin typeface="Calibri" charset="0"/>
              </a:rPr>
              <a:t>intragenerational</a:t>
            </a:r>
            <a:r>
              <a:rPr lang="en-US" dirty="0" smtClean="0">
                <a:latin typeface="Calibri" charset="0"/>
              </a:rPr>
              <a:t> ethics and development, adaptation, geoengineering, personal responsibility, </a:t>
            </a:r>
            <a:r>
              <a:rPr lang="en-US" dirty="0" err="1" smtClean="0">
                <a:latin typeface="Calibri" charset="0"/>
              </a:rPr>
              <a:t>etc</a:t>
            </a:r>
            <a:endParaRPr lang="en-US" dirty="0">
              <a:latin typeface="Calibri" charset="0"/>
            </a:endParaRPr>
          </a:p>
        </p:txBody>
      </p:sp>
    </p:spTree>
    <p:extLst>
      <p:ext uri="{BB962C8B-B14F-4D97-AF65-F5344CB8AC3E}">
        <p14:creationId xmlns:p14="http://schemas.microsoft.com/office/powerpoint/2010/main" val="408761490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normAutofit/>
          </a:bodyPr>
          <a:lstStyle/>
          <a:p>
            <a:pPr eaLnBrk="1" hangingPunct="1"/>
            <a:r>
              <a:rPr lang="en-US" dirty="0" smtClean="0">
                <a:latin typeface="Calibri" charset="0"/>
              </a:rPr>
              <a:t>Climate ethics literature</a:t>
            </a:r>
            <a:endParaRPr lang="en-US" dirty="0">
              <a:latin typeface="Calibri" charset="0"/>
            </a:endParaRPr>
          </a:p>
        </p:txBody>
      </p:sp>
      <p:sp>
        <p:nvSpPr>
          <p:cNvPr id="15362" name="Content Placeholder 2"/>
          <p:cNvSpPr>
            <a:spLocks noGrp="1"/>
          </p:cNvSpPr>
          <p:nvPr>
            <p:ph idx="1"/>
          </p:nvPr>
        </p:nvSpPr>
        <p:spPr/>
        <p:txBody>
          <a:bodyPr/>
          <a:lstStyle/>
          <a:p>
            <a:pPr eaLnBrk="1" hangingPunct="1"/>
            <a:r>
              <a:rPr lang="en-US" dirty="0" smtClean="0">
                <a:latin typeface="Calibri" charset="0"/>
              </a:rPr>
              <a:t>I plan to focus on one area of this discussion: how what we are learning about climate change affects the legitimacy of democratic governments</a:t>
            </a:r>
          </a:p>
          <a:p>
            <a:pPr eaLnBrk="1" hangingPunct="1"/>
            <a:endParaRPr lang="en-US" dirty="0">
              <a:latin typeface="Calibri" charset="0"/>
            </a:endParaRPr>
          </a:p>
          <a:p>
            <a:pPr eaLnBrk="1" hangingPunct="1"/>
            <a:r>
              <a:rPr lang="en-US" dirty="0" smtClean="0">
                <a:latin typeface="Calibri" charset="0"/>
              </a:rPr>
              <a:t>Legitimacy: The general perception that the restrictions placed by government on the choices of individuals are non-arbitrary and grounded in some theory of representation and due process</a:t>
            </a:r>
          </a:p>
          <a:p>
            <a:pPr lvl="1"/>
            <a:r>
              <a:rPr lang="en-US" dirty="0" smtClean="0">
                <a:latin typeface="Calibri" charset="0"/>
              </a:rPr>
              <a:t>Also, the premises and logic that support this perception</a:t>
            </a:r>
          </a:p>
          <a:p>
            <a:pPr lvl="1"/>
            <a:r>
              <a:rPr lang="en-US" dirty="0" smtClean="0">
                <a:latin typeface="Calibri" charset="0"/>
              </a:rPr>
              <a:t>Perhaps most importantly: the concept of the consent of the governed</a:t>
            </a:r>
            <a:endParaRPr lang="en-US" dirty="0">
              <a:latin typeface="Calibri" charset="0"/>
            </a:endParaRPr>
          </a:p>
        </p:txBody>
      </p:sp>
    </p:spTree>
    <p:extLst>
      <p:ext uri="{BB962C8B-B14F-4D97-AF65-F5344CB8AC3E}">
        <p14:creationId xmlns:p14="http://schemas.microsoft.com/office/powerpoint/2010/main" val="361946999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normAutofit fontScale="90000"/>
          </a:bodyPr>
          <a:lstStyle/>
          <a:p>
            <a:pPr eaLnBrk="1" hangingPunct="1"/>
            <a:r>
              <a:rPr lang="en-US" dirty="0" smtClean="0">
                <a:latin typeface="Calibri" charset="0"/>
              </a:rPr>
              <a:t>What is the normative basis for the rule of democratic governments?</a:t>
            </a:r>
            <a:endParaRPr lang="en-US" dirty="0">
              <a:latin typeface="Calibri" charset="0"/>
            </a:endParaRPr>
          </a:p>
        </p:txBody>
      </p:sp>
      <p:sp>
        <p:nvSpPr>
          <p:cNvPr id="15362" name="Content Placeholder 2"/>
          <p:cNvSpPr>
            <a:spLocks noGrp="1"/>
          </p:cNvSpPr>
          <p:nvPr>
            <p:ph idx="1"/>
          </p:nvPr>
        </p:nvSpPr>
        <p:spPr/>
        <p:txBody>
          <a:bodyPr/>
          <a:lstStyle/>
          <a:p>
            <a:pPr eaLnBrk="1" hangingPunct="1"/>
            <a:r>
              <a:rPr lang="en-US" dirty="0" smtClean="0">
                <a:latin typeface="Calibri" charset="0"/>
              </a:rPr>
              <a:t>Why do people accept the restriction of their choices by the state?</a:t>
            </a:r>
          </a:p>
          <a:p>
            <a:pPr eaLnBrk="1" hangingPunct="1"/>
            <a:r>
              <a:rPr lang="en-US" dirty="0" smtClean="0">
                <a:latin typeface="Calibri" charset="0"/>
              </a:rPr>
              <a:t>Why is this restriction generally perceived as legitimate?</a:t>
            </a:r>
          </a:p>
          <a:p>
            <a:pPr eaLnBrk="1" hangingPunct="1"/>
            <a:r>
              <a:rPr lang="en-US" dirty="0" smtClean="0">
                <a:latin typeface="Calibri" charset="0"/>
              </a:rPr>
              <a:t>One key reason is the perception that democratically elected governments rule over a population that has consented to their rule, and which has input into their decisions</a:t>
            </a:r>
          </a:p>
          <a:p>
            <a:pPr eaLnBrk="1" hangingPunct="1"/>
            <a:r>
              <a:rPr lang="en-US" dirty="0" smtClean="0">
                <a:latin typeface="Calibri" charset="0"/>
              </a:rPr>
              <a:t>This dynamic does not hold for members of future generations affected by climate change</a:t>
            </a:r>
          </a:p>
          <a:p>
            <a:pPr eaLnBrk="1" hangingPunct="1"/>
            <a:r>
              <a:rPr lang="en-US" dirty="0" smtClean="0">
                <a:latin typeface="Calibri" charset="0"/>
              </a:rPr>
              <a:t>Their role in our political system is only as victims: not as participants or granters of consent</a:t>
            </a:r>
            <a:endParaRPr lang="en-US" dirty="0">
              <a:latin typeface="Calibri" charset="0"/>
            </a:endParaRPr>
          </a:p>
        </p:txBody>
      </p:sp>
    </p:spTree>
    <p:extLst>
      <p:ext uri="{BB962C8B-B14F-4D97-AF65-F5344CB8AC3E}">
        <p14:creationId xmlns:p14="http://schemas.microsoft.com/office/powerpoint/2010/main" val="408761490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libri" charset="0"/>
              </a:rPr>
              <a:t>Our emission choices cast a long shadow</a:t>
            </a:r>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290" y="1738607"/>
            <a:ext cx="6927419" cy="4478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extLst>
      <p:ext uri="{BB962C8B-B14F-4D97-AF65-F5344CB8AC3E}">
        <p14:creationId xmlns:p14="http://schemas.microsoft.com/office/powerpoint/2010/main" val="423654752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libri" charset="0"/>
              </a:rPr>
              <a:t>Parallels where a group is a passive target of the will of another group</a:t>
            </a:r>
            <a:endParaRPr lang="en-US" dirty="0"/>
          </a:p>
        </p:txBody>
      </p:sp>
      <p:sp>
        <p:nvSpPr>
          <p:cNvPr id="3" name="Content Placeholder 2"/>
          <p:cNvSpPr>
            <a:spLocks noGrp="1"/>
          </p:cNvSpPr>
          <p:nvPr>
            <p:ph idx="1"/>
          </p:nvPr>
        </p:nvSpPr>
        <p:spPr/>
        <p:txBody>
          <a:bodyPr>
            <a:normAutofit lnSpcReduction="10000"/>
          </a:bodyPr>
          <a:lstStyle/>
          <a:p>
            <a:r>
              <a:rPr lang="en-US" dirty="0" smtClean="0"/>
              <a:t>Slavery</a:t>
            </a:r>
          </a:p>
          <a:p>
            <a:r>
              <a:rPr lang="en-US" dirty="0" smtClean="0"/>
              <a:t>Colonialism</a:t>
            </a:r>
          </a:p>
          <a:p>
            <a:endParaRPr lang="en-US" dirty="0"/>
          </a:p>
          <a:p>
            <a:r>
              <a:rPr lang="en-US" dirty="0" err="1" smtClean="0"/>
              <a:t>Shue</a:t>
            </a:r>
            <a:r>
              <a:rPr lang="en-US" dirty="0" smtClean="0"/>
              <a:t>: The claim that we are treating future generations unjustly does not depend on certainty about the impacts of climate change</a:t>
            </a:r>
          </a:p>
          <a:p>
            <a:r>
              <a:rPr lang="en-US" dirty="0" smtClean="0"/>
              <a:t>At this point, there is ample scientific documentation of the risks</a:t>
            </a:r>
          </a:p>
          <a:p>
            <a:r>
              <a:rPr lang="en-US" dirty="0" smtClean="0"/>
              <a:t>Imposing a high level of climate change on future generations is akin to playing Russian Roulette with their heads – unethical even if they ‘win’</a:t>
            </a:r>
            <a:endParaRPr lang="en-US" dirty="0"/>
          </a:p>
        </p:txBody>
      </p:sp>
    </p:spTree>
    <p:extLst>
      <p:ext uri="{BB962C8B-B14F-4D97-AF65-F5344CB8AC3E}">
        <p14:creationId xmlns:p14="http://schemas.microsoft.com/office/powerpoint/2010/main" val="48350716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alibri" charset="0"/>
              </a:rPr>
              <a:t>This is not just theoretical</a:t>
            </a:r>
            <a:endParaRPr lang="en-US" dirty="0"/>
          </a:p>
        </p:txBody>
      </p:sp>
      <p:sp>
        <p:nvSpPr>
          <p:cNvPr id="3" name="Content Placeholder 2"/>
          <p:cNvSpPr>
            <a:spLocks noGrp="1"/>
          </p:cNvSpPr>
          <p:nvPr>
            <p:ph idx="1"/>
          </p:nvPr>
        </p:nvSpPr>
        <p:spPr/>
        <p:txBody>
          <a:bodyPr>
            <a:normAutofit/>
          </a:bodyPr>
          <a:lstStyle/>
          <a:p>
            <a:r>
              <a:rPr lang="en-US" dirty="0" smtClean="0"/>
              <a:t>“</a:t>
            </a:r>
            <a:r>
              <a:rPr lang="en-US" dirty="0"/>
              <a:t>Climate change presents a unique challenge for economics: it is the greatest and widest-ranging market failure ever seen</a:t>
            </a:r>
            <a:r>
              <a:rPr lang="en-US" dirty="0" smtClean="0"/>
              <a:t>.”</a:t>
            </a:r>
          </a:p>
          <a:p>
            <a:pPr lvl="1"/>
            <a:r>
              <a:rPr lang="en-US" dirty="0" smtClean="0"/>
              <a:t>Stern Review on the Economics of Climate Change, 2006</a:t>
            </a:r>
          </a:p>
          <a:p>
            <a:endParaRPr lang="en-US" dirty="0"/>
          </a:p>
          <a:p>
            <a:r>
              <a:rPr lang="en-US" dirty="0" smtClean="0"/>
              <a:t>Those alive today get the benefits associated with fossil fuel use, while the risks and harms associated with GHG emissions largely fall on those who do not benefit</a:t>
            </a:r>
          </a:p>
          <a:p>
            <a:pPr lvl="1"/>
            <a:r>
              <a:rPr lang="en-US" dirty="0" smtClean="0"/>
              <a:t>Both intra- and inter-generationally</a:t>
            </a:r>
          </a:p>
        </p:txBody>
      </p:sp>
    </p:spTree>
    <p:extLst>
      <p:ext uri="{BB962C8B-B14F-4D97-AF65-F5344CB8AC3E}">
        <p14:creationId xmlns:p14="http://schemas.microsoft.com/office/powerpoint/2010/main" val="420241418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ancouv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144" y="197120"/>
            <a:ext cx="7889711" cy="6444709"/>
          </a:xfrm>
          <a:prstGeom prst="rect">
            <a:avLst/>
          </a:prstGeom>
        </p:spPr>
      </p:pic>
    </p:spTree>
    <p:extLst>
      <p:ext uri="{BB962C8B-B14F-4D97-AF65-F5344CB8AC3E}">
        <p14:creationId xmlns:p14="http://schemas.microsoft.com/office/powerpoint/2010/main" val="98297923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therland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775" y="134142"/>
            <a:ext cx="7828449" cy="6570665"/>
          </a:xfrm>
          <a:prstGeom prst="rect">
            <a:avLst/>
          </a:prstGeom>
        </p:spPr>
      </p:pic>
    </p:spTree>
    <p:extLst>
      <p:ext uri="{BB962C8B-B14F-4D97-AF65-F5344CB8AC3E}">
        <p14:creationId xmlns:p14="http://schemas.microsoft.com/office/powerpoint/2010/main" val="135808615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nglades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090" y="81661"/>
            <a:ext cx="7507819" cy="6675627"/>
          </a:xfrm>
          <a:prstGeom prst="rect">
            <a:avLst/>
          </a:prstGeom>
        </p:spPr>
      </p:pic>
    </p:spTree>
    <p:extLst>
      <p:ext uri="{BB962C8B-B14F-4D97-AF65-F5344CB8AC3E}">
        <p14:creationId xmlns:p14="http://schemas.microsoft.com/office/powerpoint/2010/main" val="378696021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w Yor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866" y="123646"/>
            <a:ext cx="7304268" cy="6591657"/>
          </a:xfrm>
          <a:prstGeom prst="rect">
            <a:avLst/>
          </a:prstGeom>
        </p:spPr>
      </p:pic>
    </p:spTree>
    <p:extLst>
      <p:ext uri="{BB962C8B-B14F-4D97-AF65-F5344CB8AC3E}">
        <p14:creationId xmlns:p14="http://schemas.microsoft.com/office/powerpoint/2010/main" val="378696021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pPr eaLnBrk="1" hangingPunct="1"/>
            <a:r>
              <a:rPr lang="en-US">
                <a:latin typeface="Calibri" charset="0"/>
              </a:rPr>
              <a:t>Outline</a:t>
            </a:r>
          </a:p>
        </p:txBody>
      </p:sp>
      <p:sp>
        <p:nvSpPr>
          <p:cNvPr id="14338" name="Content Placeholder 2"/>
          <p:cNvSpPr>
            <a:spLocks noGrp="1"/>
          </p:cNvSpPr>
          <p:nvPr>
            <p:ph idx="1"/>
          </p:nvPr>
        </p:nvSpPr>
        <p:spPr/>
        <p:txBody>
          <a:bodyPr/>
          <a:lstStyle/>
          <a:p>
            <a:pPr eaLnBrk="1" hangingPunct="1"/>
            <a:r>
              <a:rPr lang="en-US" dirty="0" smtClean="0">
                <a:latin typeface="Calibri" charset="0"/>
              </a:rPr>
              <a:t>1 - Introduction </a:t>
            </a:r>
            <a:r>
              <a:rPr lang="en-US" dirty="0">
                <a:latin typeface="Calibri" charset="0"/>
              </a:rPr>
              <a:t>(</a:t>
            </a:r>
            <a:r>
              <a:rPr lang="en-US" dirty="0" smtClean="0">
                <a:latin typeface="Calibri" charset="0"/>
              </a:rPr>
              <a:t>Miriam and Jolene)</a:t>
            </a:r>
            <a:endParaRPr lang="en-US" dirty="0">
              <a:latin typeface="Calibri" charset="0"/>
            </a:endParaRPr>
          </a:p>
          <a:p>
            <a:pPr eaLnBrk="1" hangingPunct="1"/>
            <a:r>
              <a:rPr lang="en-US" dirty="0" smtClean="0">
                <a:latin typeface="Calibri" charset="0"/>
              </a:rPr>
              <a:t>2 - Milan</a:t>
            </a:r>
            <a:r>
              <a:rPr lang="en-US" dirty="0">
                <a:latin typeface="Calibri" charset="0"/>
              </a:rPr>
              <a:t>: climate change and democratic legitimacy</a:t>
            </a:r>
          </a:p>
          <a:p>
            <a:pPr eaLnBrk="1" hangingPunct="1"/>
            <a:r>
              <a:rPr lang="en-US" dirty="0" smtClean="0">
                <a:latin typeface="Calibri" charset="0"/>
              </a:rPr>
              <a:t>3 - Miriam</a:t>
            </a:r>
            <a:r>
              <a:rPr lang="en-US" dirty="0">
                <a:latin typeface="Calibri" charset="0"/>
              </a:rPr>
              <a:t>: effectiveness of market-driven governance mechanisms</a:t>
            </a:r>
          </a:p>
          <a:p>
            <a:pPr eaLnBrk="1" hangingPunct="1"/>
            <a:r>
              <a:rPr lang="en-US" dirty="0" smtClean="0">
                <a:latin typeface="Calibri" charset="0"/>
              </a:rPr>
              <a:t>4 - Johannes</a:t>
            </a:r>
            <a:r>
              <a:rPr lang="en-US" dirty="0">
                <a:latin typeface="Calibri" charset="0"/>
              </a:rPr>
              <a:t>: Implications of the German energy-turnaround for the EU</a:t>
            </a:r>
          </a:p>
          <a:p>
            <a:pPr eaLnBrk="1" hangingPunct="1"/>
            <a:r>
              <a:rPr lang="en-US" dirty="0" smtClean="0">
                <a:latin typeface="Calibri" charset="0"/>
              </a:rPr>
              <a:t>5 - Jolene</a:t>
            </a:r>
            <a:r>
              <a:rPr lang="en-US" dirty="0">
                <a:latin typeface="Calibri" charset="0"/>
              </a:rPr>
              <a:t>: Gender and climate change adaptation</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alibri" charset="0"/>
              </a:rPr>
              <a:t>Danger of moral corruption</a:t>
            </a:r>
            <a:endParaRPr lang="en-US" dirty="0"/>
          </a:p>
        </p:txBody>
      </p:sp>
      <p:sp>
        <p:nvSpPr>
          <p:cNvPr id="3" name="Content Placeholder 2"/>
          <p:cNvSpPr>
            <a:spLocks noGrp="1"/>
          </p:cNvSpPr>
          <p:nvPr>
            <p:ph idx="1"/>
          </p:nvPr>
        </p:nvSpPr>
        <p:spPr/>
        <p:txBody>
          <a:bodyPr>
            <a:normAutofit/>
          </a:bodyPr>
          <a:lstStyle/>
          <a:p>
            <a:r>
              <a:rPr lang="en-US" dirty="0" smtClean="0"/>
              <a:t>“In the perfect moral storm, our position is not that of idealized neutral observers, but rather judges in our own case, with no one to properly hold us accountable. This makes it all too easy to slip into weak and self-serving ways of thinking, supported by a convenient apathy or ideological fervor. Moreover, the devices of such corruption are sophisticated, and often function indirectly, by infiltrating the terms of ethical and epistemic argument”</a:t>
            </a:r>
          </a:p>
          <a:p>
            <a:pPr lvl="1"/>
            <a:r>
              <a:rPr lang="en-US" dirty="0" smtClean="0"/>
              <a:t>Stephen Gardiner, 2011</a:t>
            </a:r>
          </a:p>
        </p:txBody>
      </p:sp>
    </p:spTree>
    <p:extLst>
      <p:ext uri="{BB962C8B-B14F-4D97-AF65-F5344CB8AC3E}">
        <p14:creationId xmlns:p14="http://schemas.microsoft.com/office/powerpoint/2010/main" val="169312213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alibri" charset="0"/>
              </a:rPr>
              <a:t>Danger of false solutions</a:t>
            </a:r>
            <a:endParaRPr lang="en-US" dirty="0"/>
          </a:p>
        </p:txBody>
      </p:sp>
      <p:sp>
        <p:nvSpPr>
          <p:cNvPr id="3" name="Content Placeholder 2"/>
          <p:cNvSpPr>
            <a:spLocks noGrp="1"/>
          </p:cNvSpPr>
          <p:nvPr>
            <p:ph idx="1"/>
          </p:nvPr>
        </p:nvSpPr>
        <p:spPr/>
        <p:txBody>
          <a:bodyPr>
            <a:normAutofit/>
          </a:bodyPr>
          <a:lstStyle/>
          <a:p>
            <a:r>
              <a:rPr lang="en-US" dirty="0" smtClean="0"/>
              <a:t>“Given this, we are susceptible to proposals for action that do not respond to the real problem. This provides a good explanation of what has gone wrong in the last two decades of climate policy, from Rio to Kyoto to Copenhagen. However, the form of such ‘shadow solutions’ is likely to evolve as the situation deteriorates. Some recent arguments for pursuing geoengineering may represent such an evolution.”</a:t>
            </a:r>
          </a:p>
          <a:p>
            <a:pPr lvl="1"/>
            <a:r>
              <a:rPr lang="en-US" dirty="0" smtClean="0"/>
              <a:t>Stephen Gardiner, 2011</a:t>
            </a:r>
          </a:p>
        </p:txBody>
      </p:sp>
    </p:spTree>
    <p:extLst>
      <p:ext uri="{BB962C8B-B14F-4D97-AF65-F5344CB8AC3E}">
        <p14:creationId xmlns:p14="http://schemas.microsoft.com/office/powerpoint/2010/main" val="193606958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alibri" charset="0"/>
              </a:rPr>
              <a:t>To sum up</a:t>
            </a:r>
            <a:endParaRPr lang="en-US" dirty="0"/>
          </a:p>
        </p:txBody>
      </p:sp>
      <p:sp>
        <p:nvSpPr>
          <p:cNvPr id="3" name="Content Placeholder 2"/>
          <p:cNvSpPr>
            <a:spLocks noGrp="1"/>
          </p:cNvSpPr>
          <p:nvPr>
            <p:ph idx="1"/>
          </p:nvPr>
        </p:nvSpPr>
        <p:spPr/>
        <p:txBody>
          <a:bodyPr>
            <a:normAutofit/>
          </a:bodyPr>
          <a:lstStyle/>
          <a:p>
            <a:r>
              <a:rPr lang="en-US" dirty="0" smtClean="0"/>
              <a:t>Climate change raises important ethical issues</a:t>
            </a:r>
          </a:p>
          <a:p>
            <a:r>
              <a:rPr lang="en-US" dirty="0" smtClean="0"/>
              <a:t>In particular, the behaviour of our generation toward future generations is a target for normative analysis</a:t>
            </a:r>
          </a:p>
          <a:p>
            <a:r>
              <a:rPr lang="en-US" dirty="0" smtClean="0"/>
              <a:t>Because democratic governments are only supported by members of one generation – but make choices that affect thousands of generations – the legitimacy of democratic choices on GHG emissions is </a:t>
            </a:r>
            <a:r>
              <a:rPr lang="en-US" smtClean="0"/>
              <a:t>widely overestimated</a:t>
            </a:r>
            <a:endParaRPr lang="en-US" dirty="0"/>
          </a:p>
        </p:txBody>
      </p:sp>
    </p:spTree>
    <p:extLst>
      <p:ext uri="{BB962C8B-B14F-4D97-AF65-F5344CB8AC3E}">
        <p14:creationId xmlns:p14="http://schemas.microsoft.com/office/powerpoint/2010/main" val="399671727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81000"/>
            <a:ext cx="9144000" cy="6096000"/>
          </a:xfrm>
          <a:prstGeom prst="rect">
            <a:avLst/>
          </a:prstGeom>
        </p:spPr>
      </p:pic>
    </p:spTree>
    <p:extLst>
      <p:ext uri="{BB962C8B-B14F-4D97-AF65-F5344CB8AC3E}">
        <p14:creationId xmlns:p14="http://schemas.microsoft.com/office/powerpoint/2010/main" val="83798155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normAutofit fontScale="90000"/>
          </a:bodyPr>
          <a:lstStyle/>
          <a:p>
            <a:pPr eaLnBrk="1" hangingPunct="1"/>
            <a:r>
              <a:rPr lang="en-US" dirty="0" smtClean="0">
                <a:latin typeface="Calibri" charset="0"/>
              </a:rPr>
              <a:t>3 - Miriam</a:t>
            </a:r>
            <a:r>
              <a:rPr lang="en-US" dirty="0">
                <a:latin typeface="Calibri" charset="0"/>
              </a:rPr>
              <a:t>: effectiveness of market-driven governance mechanisms</a:t>
            </a:r>
          </a:p>
        </p:txBody>
      </p:sp>
      <p:sp>
        <p:nvSpPr>
          <p:cNvPr id="16386" name="Content Placeholder 2"/>
          <p:cNvSpPr>
            <a:spLocks noGrp="1"/>
          </p:cNvSpPr>
          <p:nvPr>
            <p:ph idx="1"/>
          </p:nvPr>
        </p:nvSpPr>
        <p:spPr/>
        <p:txBody>
          <a:bodyPr/>
          <a:lstStyle/>
          <a:p>
            <a:pPr eaLnBrk="1" hangingPunct="1"/>
            <a:endParaRPr lang="en-US">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normAutofit fontScale="90000"/>
          </a:bodyPr>
          <a:lstStyle/>
          <a:p>
            <a:pPr eaLnBrk="1" hangingPunct="1"/>
            <a:r>
              <a:rPr lang="en-US" sz="3600" dirty="0" smtClean="0">
                <a:latin typeface="Calibri" charset="0"/>
              </a:rPr>
              <a:t>4 - Johannes</a:t>
            </a:r>
            <a:r>
              <a:rPr lang="en-US" sz="3600" dirty="0">
                <a:latin typeface="Calibri" charset="0"/>
              </a:rPr>
              <a:t>: Implications of the German energy-turnaround for the EU</a:t>
            </a:r>
          </a:p>
        </p:txBody>
      </p:sp>
      <p:sp>
        <p:nvSpPr>
          <p:cNvPr id="17410" name="Content Placeholder 2"/>
          <p:cNvSpPr>
            <a:spLocks noGrp="1"/>
          </p:cNvSpPr>
          <p:nvPr>
            <p:ph idx="1"/>
          </p:nvPr>
        </p:nvSpPr>
        <p:spPr/>
        <p:txBody>
          <a:bodyPr/>
          <a:lstStyle/>
          <a:p>
            <a:pPr eaLnBrk="1" hangingPunct="1"/>
            <a:endParaRPr lang="en-US">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348424"/>
            <a:ext cx="8229600" cy="1143000"/>
          </a:xfrm>
        </p:spPr>
        <p:txBody>
          <a:bodyPr>
            <a:normAutofit fontScale="90000"/>
          </a:bodyPr>
          <a:lstStyle/>
          <a:p>
            <a:pPr eaLnBrk="1" hangingPunct="1"/>
            <a:r>
              <a:rPr lang="en-US" dirty="0" smtClean="0">
                <a:latin typeface="Calibri" charset="0"/>
              </a:rPr>
              <a:t>5 - Jolene</a:t>
            </a:r>
            <a:r>
              <a:rPr lang="en-US" dirty="0">
                <a:latin typeface="Calibri" charset="0"/>
              </a:rPr>
              <a:t>: Gender and climate change adaptation</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470025"/>
          </a:xfrm>
        </p:spPr>
        <p:txBody>
          <a:bodyPr>
            <a:normAutofit/>
          </a:bodyPr>
          <a:lstStyle/>
          <a:p>
            <a:pPr algn="ctr"/>
            <a:r>
              <a:rPr lang="en-US" dirty="0" smtClean="0"/>
              <a:t>Gendering Climate Change Adaptation</a:t>
            </a:r>
            <a:endParaRPr lang="en-US" dirty="0"/>
          </a:p>
        </p:txBody>
      </p:sp>
      <p:sp>
        <p:nvSpPr>
          <p:cNvPr id="3" name="Subtitle 2"/>
          <p:cNvSpPr>
            <a:spLocks noGrp="1"/>
          </p:cNvSpPr>
          <p:nvPr>
            <p:ph type="subTitle" idx="1"/>
          </p:nvPr>
        </p:nvSpPr>
        <p:spPr>
          <a:xfrm>
            <a:off x="1371600" y="2819400"/>
            <a:ext cx="6400800" cy="1752600"/>
          </a:xfrm>
        </p:spPr>
        <p:txBody>
          <a:bodyPr>
            <a:normAutofit/>
          </a:bodyPr>
          <a:lstStyle/>
          <a:p>
            <a:endParaRPr lang="en-US" i="1" dirty="0" smtClean="0"/>
          </a:p>
          <a:p>
            <a:pPr algn="ctr"/>
            <a:r>
              <a:rPr lang="en-US" i="1" dirty="0" smtClean="0"/>
              <a:t>Knowledge, Power, and Contestation: Feminist Debates on Gender and Climate Change Adaptation</a:t>
            </a:r>
            <a:endParaRPr lang="en-US" i="1" dirty="0"/>
          </a:p>
        </p:txBody>
      </p:sp>
    </p:spTree>
    <p:extLst>
      <p:ext uri="{BB962C8B-B14F-4D97-AF65-F5344CB8AC3E}">
        <p14:creationId xmlns:p14="http://schemas.microsoft.com/office/powerpoint/2010/main" val="274434745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685800" y="1295400"/>
            <a:ext cx="7772400" cy="4038601"/>
          </a:xfrm>
        </p:spPr>
        <p:txBody>
          <a:bodyPr>
            <a:normAutofit fontScale="92500" lnSpcReduction="10000"/>
          </a:bodyPr>
          <a:lstStyle/>
          <a:p>
            <a:r>
              <a:rPr lang="en-US" dirty="0" smtClean="0"/>
              <a:t>Climate change: mitigation and adaptation</a:t>
            </a:r>
          </a:p>
          <a:p>
            <a:pPr lvl="1"/>
            <a:r>
              <a:rPr lang="en-US" dirty="0" smtClean="0"/>
              <a:t>UNFCCC: Commitment to assisting the most vulnerable adapt to climate change; commitment to provide financial assistance to Non-Annex countries </a:t>
            </a:r>
          </a:p>
          <a:p>
            <a:pPr lvl="1"/>
            <a:r>
              <a:rPr lang="en-US" dirty="0"/>
              <a:t> The Adaptation Fund (which emerged through the Kyoto Protocol</a:t>
            </a:r>
            <a:r>
              <a:rPr lang="en-US" dirty="0" smtClean="0"/>
              <a:t>):  </a:t>
            </a:r>
            <a:r>
              <a:rPr lang="en-US" dirty="0"/>
              <a:t>“The Adaptation Fund finances projects and programs to help developing countries adapt to the negative effects of climate change.” </a:t>
            </a:r>
            <a:endParaRPr lang="en-US" dirty="0" smtClean="0"/>
          </a:p>
          <a:p>
            <a:pPr lvl="1"/>
            <a:r>
              <a:rPr lang="en-US" dirty="0" smtClean="0"/>
              <a:t>IPCC Fourth Assessment Report (2007): largely omits gender but acknowledges gender roles impact people’s capacity to adapt to climate change</a:t>
            </a:r>
          </a:p>
          <a:p>
            <a:pPr marL="468630" lvl="1" indent="0">
              <a:buNone/>
            </a:pPr>
            <a:endParaRPr lang="en-US" dirty="0"/>
          </a:p>
          <a:p>
            <a:r>
              <a:rPr lang="en-US" dirty="0" smtClean="0"/>
              <a:t>Responses</a:t>
            </a:r>
          </a:p>
          <a:p>
            <a:pPr lvl="1"/>
            <a:r>
              <a:rPr lang="en-US" dirty="0" smtClean="0"/>
              <a:t>Calls for global funding and adaptation strategies </a:t>
            </a:r>
          </a:p>
          <a:p>
            <a:pPr lvl="1"/>
            <a:r>
              <a:rPr lang="en-US" dirty="0"/>
              <a:t>The equity dimensions of climate change </a:t>
            </a:r>
            <a:endParaRPr lang="en-US" dirty="0" smtClean="0"/>
          </a:p>
          <a:p>
            <a:pPr lvl="1"/>
            <a:r>
              <a:rPr lang="en-US" dirty="0" smtClean="0"/>
              <a:t>Climate justice framework and </a:t>
            </a:r>
            <a:r>
              <a:rPr lang="en-US" dirty="0" err="1" smtClean="0"/>
              <a:t>translocal</a:t>
            </a:r>
            <a:r>
              <a:rPr lang="en-US" dirty="0" smtClean="0"/>
              <a:t> organizing around summits like Copenhagen</a:t>
            </a:r>
          </a:p>
          <a:p>
            <a:pPr lvl="1"/>
            <a:r>
              <a:rPr lang="en-US" dirty="0" smtClean="0"/>
              <a:t>“Climate justice” and “No Climate Justice Without Gender Justice”</a:t>
            </a:r>
          </a:p>
          <a:p>
            <a:pPr lvl="1"/>
            <a:endParaRPr lang="en-US" dirty="0"/>
          </a:p>
        </p:txBody>
      </p:sp>
    </p:spTree>
    <p:extLst>
      <p:ext uri="{BB962C8B-B14F-4D97-AF65-F5344CB8AC3E}">
        <p14:creationId xmlns:p14="http://schemas.microsoft.com/office/powerpoint/2010/main" val="336333049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NGOs and IGOs: Gender and Climate Change Toolkits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WEDO (in partnership with </a:t>
            </a:r>
            <a:r>
              <a:rPr lang="en-US" dirty="0"/>
              <a:t>Oxfam America): </a:t>
            </a:r>
            <a:r>
              <a:rPr lang="en-US" dirty="0">
                <a:hlinkClick r:id="rId3"/>
              </a:rPr>
              <a:t>http://</a:t>
            </a:r>
            <a:r>
              <a:rPr lang="en-US" dirty="0" smtClean="0">
                <a:hlinkClick r:id="rId3"/>
              </a:rPr>
              <a:t>www.wedo.org/wp-content/uploads/CCWOMENFactsheet-final.pdf</a:t>
            </a:r>
            <a:endParaRPr lang="en-US" dirty="0" smtClean="0"/>
          </a:p>
          <a:p>
            <a:r>
              <a:rPr lang="en-US" dirty="0"/>
              <a:t>United Nations: </a:t>
            </a:r>
            <a:r>
              <a:rPr lang="en-US" dirty="0">
                <a:hlinkClick r:id="rId4"/>
              </a:rPr>
              <a:t>http://</a:t>
            </a:r>
            <a:r>
              <a:rPr lang="en-US" dirty="0" smtClean="0">
                <a:hlinkClick r:id="rId4"/>
              </a:rPr>
              <a:t>www.un.org/womenwatch/downloads/Resource_Guide_English_FINAL.pdf</a:t>
            </a:r>
            <a:r>
              <a:rPr lang="en-US" dirty="0" smtClean="0"/>
              <a:t> (Chapter 4 focuses specifically on adaptation) </a:t>
            </a:r>
          </a:p>
          <a:p>
            <a:r>
              <a:rPr lang="en-US" dirty="0"/>
              <a:t>Gender CC: </a:t>
            </a:r>
            <a:r>
              <a:rPr lang="en-US" dirty="0">
                <a:hlinkClick r:id="rId5"/>
              </a:rPr>
              <a:t>http://</a:t>
            </a:r>
            <a:r>
              <a:rPr lang="en-US" dirty="0" smtClean="0">
                <a:hlinkClick r:id="rId5"/>
              </a:rPr>
              <a:t>www.gendercc.net/fileadmin/inhalte/Dokumente/Tools/toolkit-gender-cc-web.pdf</a:t>
            </a:r>
            <a:r>
              <a:rPr lang="en-US" dirty="0" smtClean="0"/>
              <a:t> </a:t>
            </a:r>
          </a:p>
          <a:p>
            <a:r>
              <a:rPr lang="en-US" dirty="0" smtClean="0"/>
              <a:t>ISIS: </a:t>
            </a:r>
            <a:r>
              <a:rPr lang="en-US" dirty="0" smtClean="0">
                <a:hlinkClick r:id="rId6"/>
              </a:rPr>
              <a:t>http</a:t>
            </a:r>
            <a:r>
              <a:rPr lang="en-US" dirty="0">
                <a:hlinkClick r:id="rId6"/>
              </a:rPr>
              <a:t>://</a:t>
            </a:r>
            <a:r>
              <a:rPr lang="en-US" dirty="0" smtClean="0">
                <a:hlinkClick r:id="rId6"/>
              </a:rPr>
              <a:t>www.isiswomen.org/index.php?option=com_content&amp;view=article&amp;id=1530:gender-and-climate-change-toolkit-for-women-on-climate-change&amp;catid=168:publication</a:t>
            </a:r>
            <a:endParaRPr lang="en-US" dirty="0" smtClean="0"/>
          </a:p>
          <a:p>
            <a:r>
              <a:rPr lang="en-US" dirty="0" smtClean="0"/>
              <a:t>FAO: </a:t>
            </a:r>
            <a:r>
              <a:rPr lang="en-US" dirty="0" smtClean="0">
                <a:hlinkClick r:id="rId7"/>
              </a:rPr>
              <a:t>http</a:t>
            </a:r>
            <a:r>
              <a:rPr lang="en-US" dirty="0">
                <a:hlinkClick r:id="rId7"/>
              </a:rPr>
              <a:t>://</a:t>
            </a:r>
            <a:r>
              <a:rPr lang="en-US" dirty="0" smtClean="0">
                <a:hlinkClick r:id="rId7"/>
              </a:rPr>
              <a:t>www.fao.org/climatechange/49379/en/</a:t>
            </a:r>
            <a:endParaRPr lang="en-US" dirty="0" smtClean="0"/>
          </a:p>
          <a:p>
            <a:endParaRPr lang="en-US" dirty="0" smtClean="0"/>
          </a:p>
          <a:p>
            <a:endParaRPr lang="en-US" dirty="0"/>
          </a:p>
        </p:txBody>
      </p:sp>
    </p:spTree>
    <p:extLst>
      <p:ext uri="{BB962C8B-B14F-4D97-AF65-F5344CB8AC3E}">
        <p14:creationId xmlns:p14="http://schemas.microsoft.com/office/powerpoint/2010/main" val="251332660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alibri" charset="0"/>
              </a:rPr>
              <a:t>1 - Introduction</a:t>
            </a:r>
            <a:endParaRPr lang="en-US" dirty="0"/>
          </a:p>
        </p:txBody>
      </p:sp>
      <p:sp>
        <p:nvSpPr>
          <p:cNvPr id="3" name="Content Placeholder 2"/>
          <p:cNvSpPr>
            <a:spLocks noGrp="1"/>
          </p:cNvSpPr>
          <p:nvPr>
            <p:ph idx="1"/>
          </p:nvPr>
        </p:nvSpPr>
        <p:spPr/>
        <p:txBody>
          <a:bodyPr>
            <a:normAutofit/>
          </a:bodyPr>
          <a:lstStyle/>
          <a:p>
            <a:endParaRPr lang="en-US" sz="3200" dirty="0" smtClean="0">
              <a:latin typeface="Calibri"/>
              <a:cs typeface="Calibri"/>
            </a:endParaRPr>
          </a:p>
          <a:p>
            <a:r>
              <a:rPr lang="en-US" sz="3200" dirty="0" smtClean="0">
                <a:latin typeface="Calibri"/>
                <a:cs typeface="Calibri"/>
              </a:rPr>
              <a:t>Science of climate change</a:t>
            </a:r>
          </a:p>
          <a:p>
            <a:r>
              <a:rPr lang="en-US" sz="3200" dirty="0" smtClean="0">
                <a:latin typeface="Calibri"/>
                <a:cs typeface="Calibri"/>
              </a:rPr>
              <a:t>Governance</a:t>
            </a:r>
          </a:p>
          <a:p>
            <a:r>
              <a:rPr lang="en-US" sz="3200" dirty="0" smtClean="0">
                <a:latin typeface="Calibri"/>
                <a:cs typeface="Calibri"/>
              </a:rPr>
              <a:t>Multilateral agreement failure</a:t>
            </a:r>
          </a:p>
          <a:p>
            <a:r>
              <a:rPr lang="en-US" sz="3200" dirty="0" smtClean="0">
                <a:latin typeface="Calibri"/>
                <a:cs typeface="Calibri"/>
              </a:rPr>
              <a:t>Adaptation</a:t>
            </a:r>
          </a:p>
          <a:p>
            <a:r>
              <a:rPr lang="en-US" sz="3200" dirty="0" smtClean="0">
                <a:latin typeface="Calibri"/>
                <a:cs typeface="Calibri"/>
              </a:rPr>
              <a:t>‘Localized Knowledge’</a:t>
            </a:r>
            <a:endParaRPr lang="en-US" sz="3200" dirty="0">
              <a:latin typeface="Calibri"/>
              <a:cs typeface="Calibri"/>
            </a:endParaRPr>
          </a:p>
        </p:txBody>
      </p:sp>
    </p:spTree>
    <p:extLst>
      <p:ext uri="{BB962C8B-B14F-4D97-AF65-F5344CB8AC3E}">
        <p14:creationId xmlns:p14="http://schemas.microsoft.com/office/powerpoint/2010/main" val="306782858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as an analytical lens</a:t>
            </a:r>
            <a:endParaRPr lang="en-US" dirty="0"/>
          </a:p>
        </p:txBody>
      </p:sp>
      <p:sp>
        <p:nvSpPr>
          <p:cNvPr id="3" name="Content Placeholder 2"/>
          <p:cNvSpPr>
            <a:spLocks noGrp="1"/>
          </p:cNvSpPr>
          <p:nvPr>
            <p:ph sz="quarter" idx="13"/>
          </p:nvPr>
        </p:nvSpPr>
        <p:spPr/>
        <p:txBody>
          <a:bodyPr/>
          <a:lstStyle/>
          <a:p>
            <a:r>
              <a:rPr lang="en-US" dirty="0" smtClean="0"/>
              <a:t>Understanding gender as: </a:t>
            </a:r>
          </a:p>
          <a:p>
            <a:pPr lvl="1"/>
            <a:r>
              <a:rPr lang="en-US" dirty="0" smtClean="0"/>
              <a:t>Non-</a:t>
            </a:r>
            <a:r>
              <a:rPr lang="en-US" dirty="0" err="1" smtClean="0"/>
              <a:t>essentialized</a:t>
            </a:r>
            <a:endParaRPr lang="en-US" dirty="0" smtClean="0"/>
          </a:p>
          <a:p>
            <a:pPr lvl="1"/>
            <a:r>
              <a:rPr lang="en-US" dirty="0" smtClean="0"/>
              <a:t>Socially constructed</a:t>
            </a:r>
          </a:p>
          <a:p>
            <a:pPr lvl="1"/>
            <a:r>
              <a:rPr lang="en-US" i="1" dirty="0" smtClean="0"/>
              <a:t>Intersectional </a:t>
            </a:r>
          </a:p>
          <a:p>
            <a:pPr marL="68580" indent="0">
              <a:buNone/>
            </a:pPr>
            <a:endParaRPr lang="en-US" dirty="0" smtClean="0"/>
          </a:p>
          <a:p>
            <a:pPr marL="68580" indent="0">
              <a:buNone/>
            </a:pPr>
            <a:r>
              <a:rPr lang="en-US" dirty="0" smtClean="0"/>
              <a:t>Gender and vulnerability</a:t>
            </a:r>
          </a:p>
          <a:p>
            <a:pPr marL="68580" indent="0">
              <a:buNone/>
            </a:pPr>
            <a:r>
              <a:rPr lang="en-US" dirty="0" smtClean="0"/>
              <a:t>Gender and agency </a:t>
            </a:r>
          </a:p>
          <a:p>
            <a:pPr marL="68580" indent="0">
              <a:buNone/>
            </a:pPr>
            <a:r>
              <a:rPr lang="en-US" dirty="0" smtClean="0"/>
              <a:t>Gender and decision-making </a:t>
            </a:r>
          </a:p>
          <a:p>
            <a:pPr marL="468630" lvl="1" indent="0">
              <a:buNone/>
            </a:pPr>
            <a:endParaRPr lang="en-US" dirty="0"/>
          </a:p>
        </p:txBody>
      </p:sp>
      <p:sp>
        <p:nvSpPr>
          <p:cNvPr id="4" name="Content Placeholder 3"/>
          <p:cNvSpPr>
            <a:spLocks noGrp="1"/>
          </p:cNvSpPr>
          <p:nvPr>
            <p:ph sz="quarter" idx="14"/>
          </p:nvPr>
        </p:nvSpPr>
        <p:spPr/>
        <p:txBody>
          <a:bodyPr>
            <a:normAutofit/>
          </a:bodyPr>
          <a:lstStyle/>
          <a:p>
            <a:pPr marL="68580" indent="0">
              <a:buNone/>
            </a:pPr>
            <a:r>
              <a:rPr lang="en-US" dirty="0" smtClean="0"/>
              <a:t>“… any </a:t>
            </a:r>
            <a:r>
              <a:rPr lang="en-US" dirty="0"/>
              <a:t>attempt to tackle climate</a:t>
            </a:r>
          </a:p>
          <a:p>
            <a:pPr marL="68580" indent="0">
              <a:buNone/>
            </a:pPr>
            <a:r>
              <a:rPr lang="en-US" dirty="0"/>
              <a:t>change that excludes a gender analysis will be insufficient, unjust, and therefore unsustainable</a:t>
            </a:r>
            <a:r>
              <a:rPr lang="en-US" dirty="0" smtClean="0"/>
              <a:t>.”</a:t>
            </a:r>
          </a:p>
          <a:p>
            <a:pPr marL="68580" indent="0">
              <a:buNone/>
            </a:pPr>
            <a:r>
              <a:rPr lang="en-US" dirty="0" smtClean="0"/>
              <a:t>- (</a:t>
            </a:r>
            <a:r>
              <a:rPr lang="en-US" dirty="0" err="1" smtClean="0"/>
              <a:t>Sherilyn</a:t>
            </a:r>
            <a:r>
              <a:rPr lang="en-US" dirty="0" smtClean="0"/>
              <a:t> </a:t>
            </a:r>
            <a:r>
              <a:rPr lang="en-US" dirty="0" err="1" smtClean="0"/>
              <a:t>MacGregor</a:t>
            </a:r>
            <a:r>
              <a:rPr lang="en-US" dirty="0"/>
              <a:t>, </a:t>
            </a:r>
            <a:r>
              <a:rPr lang="en-US" i="1" dirty="0"/>
              <a:t>A Stranger Silence Still: the </a:t>
            </a:r>
            <a:r>
              <a:rPr lang="en-US" i="1" dirty="0" smtClean="0"/>
              <a:t>Need </a:t>
            </a:r>
            <a:r>
              <a:rPr lang="en-US" i="1" dirty="0"/>
              <a:t>for </a:t>
            </a:r>
            <a:r>
              <a:rPr lang="en-US" i="1" dirty="0" smtClean="0"/>
              <a:t>Feminist Social Research </a:t>
            </a:r>
            <a:r>
              <a:rPr lang="en-US" i="1" dirty="0"/>
              <a:t>on </a:t>
            </a:r>
            <a:r>
              <a:rPr lang="en-US" i="1" dirty="0" smtClean="0"/>
              <a:t>Climate Change</a:t>
            </a:r>
            <a:r>
              <a:rPr lang="en-US" dirty="0"/>
              <a:t>, 2010</a:t>
            </a:r>
            <a:r>
              <a:rPr lang="en-US" dirty="0" smtClean="0"/>
              <a:t>.)</a:t>
            </a:r>
            <a:endParaRPr lang="en-US" dirty="0"/>
          </a:p>
        </p:txBody>
      </p:sp>
    </p:spTree>
    <p:extLst>
      <p:ext uri="{BB962C8B-B14F-4D97-AF65-F5344CB8AC3E}">
        <p14:creationId xmlns:p14="http://schemas.microsoft.com/office/powerpoint/2010/main" val="376973913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review</a:t>
            </a:r>
            <a:endParaRPr lang="en-US" dirty="0"/>
          </a:p>
        </p:txBody>
      </p:sp>
      <p:sp>
        <p:nvSpPr>
          <p:cNvPr id="3" name="Content Placeholder 2"/>
          <p:cNvSpPr>
            <a:spLocks noGrp="1"/>
          </p:cNvSpPr>
          <p:nvPr>
            <p:ph idx="1"/>
          </p:nvPr>
        </p:nvSpPr>
        <p:spPr/>
        <p:txBody>
          <a:bodyPr/>
          <a:lstStyle/>
          <a:p>
            <a:pPr lvl="1"/>
            <a:r>
              <a:rPr lang="en-US" dirty="0" smtClean="0"/>
              <a:t>Using perspectives from:</a:t>
            </a:r>
          </a:p>
          <a:p>
            <a:pPr lvl="2"/>
            <a:r>
              <a:rPr lang="en-US" dirty="0" smtClean="0"/>
              <a:t>feminist </a:t>
            </a:r>
            <a:r>
              <a:rPr lang="en-US" dirty="0"/>
              <a:t>political ecology, </a:t>
            </a:r>
            <a:endParaRPr lang="en-US" dirty="0" smtClean="0"/>
          </a:p>
          <a:p>
            <a:pPr lvl="2"/>
            <a:r>
              <a:rPr lang="en-US" dirty="0" smtClean="0"/>
              <a:t>critical </a:t>
            </a:r>
            <a:r>
              <a:rPr lang="en-US" dirty="0"/>
              <a:t>geography, </a:t>
            </a:r>
            <a:endParaRPr lang="en-US" dirty="0" smtClean="0"/>
          </a:p>
          <a:p>
            <a:pPr lvl="2"/>
            <a:r>
              <a:rPr lang="en-US" dirty="0" smtClean="0"/>
              <a:t>gender </a:t>
            </a:r>
            <a:r>
              <a:rPr lang="en-US" dirty="0"/>
              <a:t>and development,  </a:t>
            </a:r>
            <a:endParaRPr lang="en-US" dirty="0" smtClean="0"/>
          </a:p>
          <a:p>
            <a:pPr lvl="2"/>
            <a:r>
              <a:rPr lang="en-US" dirty="0" smtClean="0"/>
              <a:t>postcolonial </a:t>
            </a:r>
            <a:r>
              <a:rPr lang="en-US" dirty="0"/>
              <a:t>theory, </a:t>
            </a:r>
            <a:endParaRPr lang="en-US" dirty="0" smtClean="0"/>
          </a:p>
          <a:p>
            <a:pPr lvl="2"/>
            <a:r>
              <a:rPr lang="en-US" dirty="0" smtClean="0"/>
              <a:t>environmental </a:t>
            </a:r>
            <a:r>
              <a:rPr lang="en-US" dirty="0"/>
              <a:t>injustice scholarship, </a:t>
            </a:r>
            <a:endParaRPr lang="en-US" dirty="0" smtClean="0"/>
          </a:p>
          <a:p>
            <a:pPr lvl="2"/>
            <a:r>
              <a:rPr lang="en-US" dirty="0" smtClean="0"/>
              <a:t>feminist </a:t>
            </a:r>
            <a:r>
              <a:rPr lang="en-US" dirty="0"/>
              <a:t>and neo-</a:t>
            </a:r>
            <a:r>
              <a:rPr lang="en-US" dirty="0" err="1"/>
              <a:t>Gramscian</a:t>
            </a:r>
            <a:r>
              <a:rPr lang="en-US" dirty="0"/>
              <a:t> </a:t>
            </a:r>
            <a:r>
              <a:rPr lang="en-US" dirty="0" smtClean="0"/>
              <a:t>perspectives </a:t>
            </a:r>
            <a:r>
              <a:rPr lang="en-US" dirty="0"/>
              <a:t>on international relations</a:t>
            </a:r>
          </a:p>
          <a:p>
            <a:pPr lvl="1"/>
            <a:r>
              <a:rPr lang="en-US" dirty="0"/>
              <a:t>Bridging work: where research is being conducted </a:t>
            </a:r>
            <a:endParaRPr lang="en-US" dirty="0" smtClean="0"/>
          </a:p>
          <a:p>
            <a:pPr lvl="1"/>
            <a:r>
              <a:rPr lang="en-US" dirty="0" smtClean="0"/>
              <a:t>Also drawing on some of the toolkits on gender and climate change </a:t>
            </a:r>
          </a:p>
          <a:p>
            <a:pPr marL="468630" lvl="1" indent="0">
              <a:buNone/>
            </a:pPr>
            <a:endParaRPr lang="en-US" dirty="0" smtClean="0"/>
          </a:p>
          <a:p>
            <a:pPr lvl="1"/>
            <a:endParaRPr lang="en-US" dirty="0" smtClean="0"/>
          </a:p>
          <a:p>
            <a:pPr marL="468630" lvl="1" indent="0">
              <a:buNone/>
            </a:pPr>
            <a:endParaRPr lang="en-US" dirty="0"/>
          </a:p>
          <a:p>
            <a:pPr lvl="1"/>
            <a:endParaRPr lang="en-US" dirty="0" smtClean="0"/>
          </a:p>
          <a:p>
            <a:pPr lvl="1"/>
            <a:endParaRPr lang="en-US" dirty="0"/>
          </a:p>
          <a:p>
            <a:pPr lvl="1"/>
            <a:endParaRPr lang="en-US" dirty="0" smtClean="0"/>
          </a:p>
          <a:p>
            <a:pPr lvl="1"/>
            <a:endParaRPr lang="en-US" dirty="0" smtClean="0"/>
          </a:p>
        </p:txBody>
      </p:sp>
    </p:spTree>
    <p:extLst>
      <p:ext uri="{BB962C8B-B14F-4D97-AF65-F5344CB8AC3E}">
        <p14:creationId xmlns:p14="http://schemas.microsoft.com/office/powerpoint/2010/main" val="44354790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20000"/>
          </a:bodyPr>
          <a:lstStyle/>
          <a:p>
            <a:r>
              <a:rPr lang="en-US" dirty="0"/>
              <a:t>A gender-lens is important for </a:t>
            </a:r>
            <a:r>
              <a:rPr lang="en-US" dirty="0" smtClean="0"/>
              <a:t>understanding equity </a:t>
            </a:r>
            <a:r>
              <a:rPr lang="en-US" dirty="0"/>
              <a:t>dimensions of climate change and responses to it, in terms of mitigation and adaptation. While discussions of mitigation are out of the scope of this paper, I am arguing for a feminist analysis of the effects of climate change and adaption frameworks. </a:t>
            </a:r>
          </a:p>
          <a:p>
            <a:endParaRPr lang="en-US" dirty="0"/>
          </a:p>
          <a:p>
            <a:r>
              <a:rPr lang="en-US" dirty="0"/>
              <a:t>What are the possibilities of transnational and trans-local feminist organizing and solidarity-building to respond to the need for adaptation, while understanding adaptation as a contested and power-laden process? </a:t>
            </a:r>
          </a:p>
          <a:p>
            <a:endParaRPr lang="en-US" dirty="0"/>
          </a:p>
          <a:p>
            <a:r>
              <a:rPr lang="en-US" dirty="0"/>
              <a:t>In this paper I will explore how the trans-local fits into the global terrain of climate governance and how perspectives from feminist political ecology, critical geography, and feminist international relations can help provide a framework for conceptualizing adaptation in critical ways, to best respond to the realities and </a:t>
            </a:r>
            <a:r>
              <a:rPr lang="en-US" dirty="0" err="1"/>
              <a:t>knowledges</a:t>
            </a:r>
            <a:r>
              <a:rPr lang="en-US" dirty="0"/>
              <a:t> of those most vulnerable to climate change. </a:t>
            </a:r>
          </a:p>
          <a:p>
            <a:pPr marL="68580" indent="0">
              <a:buNone/>
            </a:pPr>
            <a:endParaRPr lang="en-US" dirty="0"/>
          </a:p>
        </p:txBody>
      </p:sp>
    </p:spTree>
    <p:extLst>
      <p:ext uri="{BB962C8B-B14F-4D97-AF65-F5344CB8AC3E}">
        <p14:creationId xmlns:p14="http://schemas.microsoft.com/office/powerpoint/2010/main" val="22618452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Contesting adaptation</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err="1" smtClean="0"/>
              <a:t>depoliticization</a:t>
            </a:r>
            <a:r>
              <a:rPr lang="en-US" dirty="0" smtClean="0"/>
              <a:t> of climate change: moving from mitigation to adaptation </a:t>
            </a:r>
          </a:p>
          <a:p>
            <a:r>
              <a:rPr lang="en-US" dirty="0" smtClean="0"/>
              <a:t>A critical lens: “Adaptation is fundamentally a process that is mediated through power and knowledge (Foucault 1980) and as such it is not a quality or characteristic held by individuals and societies. It is a dynamic process that brings together social inequalities, power, knowledge, geo-politics and day-to-day interactions that are far more complex than the present use </a:t>
            </a:r>
            <a:r>
              <a:rPr lang="en-US" dirty="0"/>
              <a:t> </a:t>
            </a:r>
            <a:r>
              <a:rPr lang="en-US" dirty="0" smtClean="0"/>
              <a:t>of the term adaptation.” </a:t>
            </a:r>
          </a:p>
          <a:p>
            <a:pPr lvl="1"/>
            <a:r>
              <a:rPr lang="en-US" dirty="0" smtClean="0"/>
              <a:t>“…need to take into account how social and ecological systems co-emerge, and understand adaptation as a contested, power-laden process.” (Nightingale, 85) </a:t>
            </a:r>
          </a:p>
        </p:txBody>
      </p:sp>
    </p:spTree>
    <p:extLst>
      <p:ext uri="{BB962C8B-B14F-4D97-AF65-F5344CB8AC3E}">
        <p14:creationId xmlns:p14="http://schemas.microsoft.com/office/powerpoint/2010/main" val="194703157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Adaption:  “Traditional  and localized knowledge”</a:t>
            </a:r>
            <a:endParaRPr lang="en-US" dirty="0"/>
          </a:p>
        </p:txBody>
      </p:sp>
      <p:sp>
        <p:nvSpPr>
          <p:cNvPr id="3" name="Content Placeholder 2"/>
          <p:cNvSpPr>
            <a:spLocks noGrp="1"/>
          </p:cNvSpPr>
          <p:nvPr>
            <p:ph idx="1"/>
          </p:nvPr>
        </p:nvSpPr>
        <p:spPr/>
        <p:txBody>
          <a:bodyPr>
            <a:normAutofit lnSpcReduction="10000"/>
          </a:bodyPr>
          <a:lstStyle/>
          <a:p>
            <a:r>
              <a:rPr lang="en-US" dirty="0" smtClean="0"/>
              <a:t>Calls for understanding other forms of knowledge of environments and climate change</a:t>
            </a:r>
          </a:p>
          <a:p>
            <a:r>
              <a:rPr lang="en-US" dirty="0"/>
              <a:t>What are the challenges and the dilemmas of including these </a:t>
            </a:r>
            <a:r>
              <a:rPr lang="en-US" dirty="0" err="1"/>
              <a:t>knowledges</a:t>
            </a:r>
            <a:r>
              <a:rPr lang="en-US" dirty="0"/>
              <a:t> in global frameworks </a:t>
            </a:r>
            <a:r>
              <a:rPr lang="en-US" dirty="0" smtClean="0"/>
              <a:t>of climate change adaptation?</a:t>
            </a:r>
            <a:endParaRPr lang="en-US" dirty="0"/>
          </a:p>
          <a:p>
            <a:pPr lvl="1"/>
            <a:r>
              <a:rPr lang="en-US" dirty="0"/>
              <a:t>Not taking into account people as decision makers</a:t>
            </a:r>
          </a:p>
          <a:p>
            <a:pPr lvl="1"/>
            <a:r>
              <a:rPr lang="en-US" dirty="0"/>
              <a:t>Relegating indigenous knowledge to “traditional</a:t>
            </a:r>
            <a:r>
              <a:rPr lang="en-US" dirty="0" smtClean="0"/>
              <a:t>”</a:t>
            </a:r>
          </a:p>
          <a:p>
            <a:pPr lvl="1"/>
            <a:r>
              <a:rPr lang="en-US" dirty="0" smtClean="0"/>
              <a:t>The dominance of scientific and technocratic </a:t>
            </a:r>
            <a:r>
              <a:rPr lang="en-US" dirty="0"/>
              <a:t>perspectives on climate </a:t>
            </a:r>
            <a:r>
              <a:rPr lang="en-US" dirty="0" smtClean="0"/>
              <a:t>change and their primacy in policy-making</a:t>
            </a:r>
          </a:p>
          <a:p>
            <a:pPr lvl="1"/>
            <a:r>
              <a:rPr lang="en-US" dirty="0" smtClean="0"/>
              <a:t>Generalized climate models</a:t>
            </a:r>
          </a:p>
          <a:p>
            <a:pPr lvl="1"/>
            <a:r>
              <a:rPr lang="en-US" dirty="0" err="1" smtClean="0"/>
              <a:t>Depoliticzing</a:t>
            </a:r>
            <a:r>
              <a:rPr lang="en-US" dirty="0" smtClean="0"/>
              <a:t> and ignoring the causes of climate change</a:t>
            </a:r>
          </a:p>
          <a:p>
            <a:pPr lvl="1"/>
            <a:r>
              <a:rPr lang="en-US" dirty="0" smtClean="0"/>
              <a:t>Viewing </a:t>
            </a:r>
            <a:r>
              <a:rPr lang="en-US" dirty="0"/>
              <a:t>women’s agency in such a way that </a:t>
            </a:r>
            <a:r>
              <a:rPr lang="en-US" dirty="0" err="1"/>
              <a:t>essentializes</a:t>
            </a:r>
            <a:r>
              <a:rPr lang="en-US" dirty="0"/>
              <a:t> their connection to </a:t>
            </a:r>
            <a:r>
              <a:rPr lang="en-US" dirty="0" smtClean="0"/>
              <a:t>the environment </a:t>
            </a:r>
            <a:r>
              <a:rPr lang="en-US" dirty="0"/>
              <a:t>and places an added burden onto women in climate change </a:t>
            </a:r>
            <a:r>
              <a:rPr lang="en-US" dirty="0" smtClean="0"/>
              <a:t>mitigation</a:t>
            </a:r>
            <a:endParaRPr lang="en-US" dirty="0"/>
          </a:p>
        </p:txBody>
      </p:sp>
    </p:spTree>
    <p:extLst>
      <p:ext uri="{BB962C8B-B14F-4D97-AF65-F5344CB8AC3E}">
        <p14:creationId xmlns:p14="http://schemas.microsoft.com/office/powerpoint/2010/main" val="207305955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Emerging solidarities: Organizing around climate conferences</a:t>
            </a:r>
            <a:endParaRPr lang="en-US" dirty="0"/>
          </a:p>
        </p:txBody>
      </p:sp>
      <p:sp>
        <p:nvSpPr>
          <p:cNvPr id="3" name="Content Placeholder 2"/>
          <p:cNvSpPr>
            <a:spLocks noGrp="1"/>
          </p:cNvSpPr>
          <p:nvPr>
            <p:ph idx="1"/>
          </p:nvPr>
        </p:nvSpPr>
        <p:spPr/>
        <p:txBody>
          <a:bodyPr/>
          <a:lstStyle/>
          <a:p>
            <a:pPr marL="68580" indent="0">
              <a:buNone/>
            </a:pPr>
            <a:r>
              <a:rPr lang="en-US" i="1" dirty="0" smtClean="0"/>
              <a:t>Articulating </a:t>
            </a:r>
            <a:r>
              <a:rPr lang="en-US" i="1" dirty="0"/>
              <a:t>Climate Justice in </a:t>
            </a:r>
            <a:r>
              <a:rPr lang="en-US" i="1" dirty="0" smtClean="0"/>
              <a:t>Copenhagen</a:t>
            </a:r>
            <a:r>
              <a:rPr lang="en-US" i="1" dirty="0"/>
              <a:t>: </a:t>
            </a:r>
            <a:r>
              <a:rPr lang="en-US" i="1" dirty="0" smtClean="0"/>
              <a:t> Antagonism</a:t>
            </a:r>
            <a:r>
              <a:rPr lang="en-US" i="1" dirty="0"/>
              <a:t>, the Commons </a:t>
            </a:r>
            <a:r>
              <a:rPr lang="en-US" i="1" dirty="0" smtClean="0"/>
              <a:t>and Solidarity:</a:t>
            </a:r>
          </a:p>
          <a:p>
            <a:pPr marL="68580" indent="0">
              <a:buNone/>
            </a:pPr>
            <a:endParaRPr lang="en-US" i="1" dirty="0"/>
          </a:p>
          <a:p>
            <a:pPr marL="68580" indent="0">
              <a:buNone/>
            </a:pPr>
            <a:r>
              <a:rPr lang="en-US" dirty="0" smtClean="0"/>
              <a:t> “… climate </a:t>
            </a:r>
            <a:r>
              <a:rPr lang="en-US" dirty="0"/>
              <a:t>justice politics generates solidarities </a:t>
            </a:r>
            <a:r>
              <a:rPr lang="en-US" dirty="0" smtClean="0"/>
              <a:t>between differently </a:t>
            </a:r>
            <a:r>
              <a:rPr lang="en-US" dirty="0"/>
              <a:t>located struggles and these solidarities have a potential to shift the terms </a:t>
            </a:r>
            <a:r>
              <a:rPr lang="en-US" dirty="0" smtClean="0"/>
              <a:t>of the </a:t>
            </a:r>
            <a:r>
              <a:rPr lang="en-US" dirty="0"/>
              <a:t>debate on climate </a:t>
            </a:r>
            <a:r>
              <a:rPr lang="en-US" dirty="0" smtClean="0"/>
              <a:t>change.”</a:t>
            </a:r>
            <a:endParaRPr lang="en-US" dirty="0"/>
          </a:p>
        </p:txBody>
      </p:sp>
    </p:spTree>
    <p:extLst>
      <p:ext uri="{BB962C8B-B14F-4D97-AF65-F5344CB8AC3E}">
        <p14:creationId xmlns:p14="http://schemas.microsoft.com/office/powerpoint/2010/main" val="336892459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1066800"/>
            <a:ext cx="7772400" cy="1362075"/>
          </a:xfrm>
        </p:spPr>
        <p:txBody>
          <a:bodyPr/>
          <a:lstStyle/>
          <a:p>
            <a:pPr algn="ctr"/>
            <a:r>
              <a:rPr lang="en-US" dirty="0" smtClean="0"/>
              <a:t>Conclusion</a:t>
            </a:r>
            <a:endParaRPr lang="en-US" dirty="0"/>
          </a:p>
        </p:txBody>
      </p:sp>
    </p:spTree>
    <p:extLst>
      <p:ext uri="{BB962C8B-B14F-4D97-AF65-F5344CB8AC3E}">
        <p14:creationId xmlns:p14="http://schemas.microsoft.com/office/powerpoint/2010/main" val="79312223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Calibri"/>
                <a:cs typeface="Calibri"/>
              </a:rPr>
              <a:t>Science of climate change</a:t>
            </a:r>
          </a:p>
        </p:txBody>
      </p:sp>
      <p:sp>
        <p:nvSpPr>
          <p:cNvPr id="3" name="Content Placeholder 2"/>
          <p:cNvSpPr>
            <a:spLocks noGrp="1"/>
          </p:cNvSpPr>
          <p:nvPr>
            <p:ph idx="1"/>
          </p:nvPr>
        </p:nvSpPr>
        <p:spPr/>
        <p:txBody>
          <a:bodyPr>
            <a:normAutofit fontScale="85000" lnSpcReduction="10000"/>
          </a:bodyPr>
          <a:lstStyle/>
          <a:p>
            <a:r>
              <a:rPr lang="en-GB" sz="3200" dirty="0"/>
              <a:t>Emissions of </a:t>
            </a:r>
            <a:r>
              <a:rPr lang="en-GB" sz="3200" dirty="0" smtClean="0"/>
              <a:t>greenhouse gases (GHGs) </a:t>
            </a:r>
            <a:r>
              <a:rPr lang="en-GB" sz="3200" dirty="0"/>
              <a:t>as a result of </a:t>
            </a:r>
            <a:r>
              <a:rPr lang="en-GB" sz="3200" dirty="0" smtClean="0"/>
              <a:t>land use change and burning </a:t>
            </a:r>
            <a:r>
              <a:rPr lang="en-GB" sz="3200" dirty="0"/>
              <a:t>of fossil fuels is leading to an increase in global temperatures, causing more erratic weather patterns, including draught, flooding, and storms, as well as rising sea levels as the polar ice caps melt.</a:t>
            </a:r>
            <a:endParaRPr lang="en-US" sz="3200" dirty="0"/>
          </a:p>
          <a:p>
            <a:r>
              <a:rPr lang="en-GB" sz="3200" dirty="0" smtClean="0"/>
              <a:t>Time </a:t>
            </a:r>
            <a:r>
              <a:rPr lang="en-GB" sz="3200" dirty="0"/>
              <a:t>pressure: Emissions accumulate over time, therefore the sooner emissions reductions occur the more effective they will be.</a:t>
            </a:r>
            <a:endParaRPr lang="en-US" sz="3200" dirty="0"/>
          </a:p>
          <a:p>
            <a:endParaRPr lang="en-US" sz="3200" dirty="0">
              <a:latin typeface="Calibri"/>
              <a:cs typeface="Calibri"/>
            </a:endParaRPr>
          </a:p>
        </p:txBody>
      </p:sp>
    </p:spTree>
    <p:extLst>
      <p:ext uri="{BB962C8B-B14F-4D97-AF65-F5344CB8AC3E}">
        <p14:creationId xmlns:p14="http://schemas.microsoft.com/office/powerpoint/2010/main" val="131306031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Calibri"/>
                <a:cs typeface="Calibri"/>
              </a:rPr>
              <a:t>Governance</a:t>
            </a:r>
            <a:endParaRPr lang="en-US" dirty="0"/>
          </a:p>
        </p:txBody>
      </p:sp>
      <p:sp>
        <p:nvSpPr>
          <p:cNvPr id="3" name="Content Placeholder 2"/>
          <p:cNvSpPr>
            <a:spLocks noGrp="1"/>
          </p:cNvSpPr>
          <p:nvPr>
            <p:ph idx="1"/>
          </p:nvPr>
        </p:nvSpPr>
        <p:spPr/>
        <p:txBody>
          <a:bodyPr>
            <a:normAutofit fontScale="47500" lnSpcReduction="20000"/>
          </a:bodyPr>
          <a:lstStyle/>
          <a:p>
            <a:endParaRPr lang="en-GB" sz="3200" dirty="0" smtClean="0"/>
          </a:p>
          <a:p>
            <a:r>
              <a:rPr lang="en-GB" sz="3200" dirty="0" smtClean="0"/>
              <a:t>Unique </a:t>
            </a:r>
            <a:r>
              <a:rPr lang="en-GB" sz="3200" dirty="0"/>
              <a:t>governance challenge, given that it is one of the few truly global environmental concerns. </a:t>
            </a:r>
            <a:r>
              <a:rPr lang="en-GB" sz="3200" dirty="0" smtClean="0"/>
              <a:t> </a:t>
            </a:r>
          </a:p>
          <a:p>
            <a:pPr lvl="1"/>
            <a:r>
              <a:rPr lang="en-GB" sz="2800" dirty="0" smtClean="0"/>
              <a:t>Creates </a:t>
            </a:r>
            <a:r>
              <a:rPr lang="en-GB" sz="2800" dirty="0"/>
              <a:t>a lot of problems for generating a global </a:t>
            </a:r>
            <a:r>
              <a:rPr lang="en-GB" sz="2800" dirty="0" smtClean="0"/>
              <a:t>agreement.</a:t>
            </a:r>
          </a:p>
          <a:p>
            <a:pPr lvl="1"/>
            <a:r>
              <a:rPr lang="en-GB" sz="2800" dirty="0" smtClean="0"/>
              <a:t>Global </a:t>
            </a:r>
            <a:r>
              <a:rPr lang="en-GB" sz="2800" dirty="0"/>
              <a:t>agreement is considered necessary for emissions reductions to be effective in mitigating climate change, yet </a:t>
            </a:r>
            <a:r>
              <a:rPr lang="en-GB" sz="2800" dirty="0" smtClean="0"/>
              <a:t>it </a:t>
            </a:r>
            <a:r>
              <a:rPr lang="en-GB" sz="2800" dirty="0"/>
              <a:t>has </a:t>
            </a:r>
            <a:r>
              <a:rPr lang="en-GB" sz="2800" dirty="0" smtClean="0"/>
              <a:t>proven </a:t>
            </a:r>
            <a:r>
              <a:rPr lang="en-GB" sz="2800" dirty="0"/>
              <a:t>to be an overwhelming challenge.</a:t>
            </a:r>
            <a:endParaRPr lang="en-US" sz="2800" dirty="0"/>
          </a:p>
          <a:p>
            <a:pPr marL="114300" indent="0">
              <a:buNone/>
            </a:pPr>
            <a:endParaRPr lang="en-US" sz="3200" dirty="0"/>
          </a:p>
          <a:p>
            <a:r>
              <a:rPr lang="en-GB" sz="3200" dirty="0"/>
              <a:t>North/South - Emissions largely come from developed countries in the North, but global warming will affect undeveloped countries in the South the worst because they will have less resources with which to adapt. </a:t>
            </a:r>
            <a:endParaRPr lang="en-GB" sz="3200" dirty="0" smtClean="0"/>
          </a:p>
          <a:p>
            <a:pPr lvl="1"/>
            <a:r>
              <a:rPr lang="en-GB" sz="2800" dirty="0" smtClean="0"/>
              <a:t>Developing </a:t>
            </a:r>
            <a:r>
              <a:rPr lang="en-GB" sz="2800" dirty="0"/>
              <a:t>countries are also generally unwilling to undergo the same emissions reductions as developed countries because development is of greater concern for them.</a:t>
            </a:r>
            <a:endParaRPr lang="en-US" sz="2800" dirty="0"/>
          </a:p>
          <a:p>
            <a:endParaRPr lang="en-US" sz="3200" dirty="0"/>
          </a:p>
          <a:p>
            <a:r>
              <a:rPr lang="en-GB" sz="3200" dirty="0"/>
              <a:t>Climate change is </a:t>
            </a:r>
            <a:r>
              <a:rPr lang="en-GB" sz="3200" dirty="0" smtClean="0"/>
              <a:t>fundamentally </a:t>
            </a:r>
            <a:r>
              <a:rPr lang="en-GB" sz="3200" dirty="0"/>
              <a:t>complex and challenging – fossil fuels are the basis of the industrialised economy and to change that basis requires an overhaul of the entire global economy. </a:t>
            </a:r>
            <a:endParaRPr lang="en-GB" sz="3200" dirty="0" smtClean="0"/>
          </a:p>
          <a:p>
            <a:pPr lvl="1"/>
            <a:r>
              <a:rPr lang="en-GB" sz="2800" dirty="0" smtClean="0"/>
              <a:t>This </a:t>
            </a:r>
            <a:r>
              <a:rPr lang="en-GB" sz="2800" dirty="0"/>
              <a:t>is not only an enormous task but it is also fiercely opposed by corporations which stand to lose out.</a:t>
            </a:r>
            <a:endParaRPr lang="en-US" sz="2800" dirty="0"/>
          </a:p>
          <a:p>
            <a:endParaRPr lang="en-US" sz="3200" dirty="0">
              <a:latin typeface="Calibri"/>
              <a:cs typeface="Calibri"/>
            </a:endParaRPr>
          </a:p>
        </p:txBody>
      </p:sp>
    </p:spTree>
    <p:extLst>
      <p:ext uri="{BB962C8B-B14F-4D97-AF65-F5344CB8AC3E}">
        <p14:creationId xmlns:p14="http://schemas.microsoft.com/office/powerpoint/2010/main" val="131306031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Calibri"/>
                <a:cs typeface="Calibri"/>
              </a:rPr>
              <a:t>Multilateral agreement failure</a:t>
            </a:r>
          </a:p>
        </p:txBody>
      </p:sp>
      <p:sp>
        <p:nvSpPr>
          <p:cNvPr id="3" name="Content Placeholder 2"/>
          <p:cNvSpPr>
            <a:spLocks noGrp="1"/>
          </p:cNvSpPr>
          <p:nvPr>
            <p:ph idx="1"/>
          </p:nvPr>
        </p:nvSpPr>
        <p:spPr/>
        <p:txBody>
          <a:bodyPr>
            <a:normAutofit fontScale="55000" lnSpcReduction="20000"/>
          </a:bodyPr>
          <a:lstStyle/>
          <a:p>
            <a:r>
              <a:rPr lang="en-GB" sz="3200" dirty="0"/>
              <a:t>Multilateral agreements have failed to produce a global agreement which sets the stringent targets necessary for effective emissions reductions. </a:t>
            </a:r>
            <a:endParaRPr lang="en-US" sz="3200" dirty="0"/>
          </a:p>
          <a:p>
            <a:endParaRPr lang="en-US" sz="3200" dirty="0"/>
          </a:p>
          <a:p>
            <a:r>
              <a:rPr lang="en-GB" sz="3200" dirty="0"/>
              <a:t>Nevertheless, there is </a:t>
            </a:r>
            <a:r>
              <a:rPr lang="en-GB" sz="3200" dirty="0" smtClean="0"/>
              <a:t>common </a:t>
            </a:r>
            <a:r>
              <a:rPr lang="en-GB" sz="3200" dirty="0"/>
              <a:t>agreement that rises in global temperatures should be kept below the </a:t>
            </a:r>
            <a:r>
              <a:rPr lang="en-GB" sz="3200" dirty="0" smtClean="0"/>
              <a:t>2˚C to </a:t>
            </a:r>
            <a:r>
              <a:rPr lang="en-GB" sz="3200" dirty="0"/>
              <a:t>avoid dangerous climate change.</a:t>
            </a:r>
            <a:endParaRPr lang="en-US" sz="3200" dirty="0"/>
          </a:p>
          <a:p>
            <a:endParaRPr lang="en-US" sz="3200" dirty="0"/>
          </a:p>
          <a:p>
            <a:r>
              <a:rPr lang="en-GB" sz="3200" dirty="0"/>
              <a:t>The Kyoto Protocol set binding obligations on industrialised countries to reduce emissions by 5.2% on average between 2008-2012. The United States did not ratify the agreement, and Canada </a:t>
            </a:r>
            <a:r>
              <a:rPr lang="en-GB" sz="3200" dirty="0" smtClean="0"/>
              <a:t>withdrew </a:t>
            </a:r>
            <a:r>
              <a:rPr lang="en-GB" sz="3200" dirty="0"/>
              <a:t>in 2011. This is considered to have considerably weakened the </a:t>
            </a:r>
            <a:r>
              <a:rPr lang="en-GB" sz="3200" dirty="0" smtClean="0"/>
              <a:t>protocol</a:t>
            </a:r>
            <a:r>
              <a:rPr lang="en-GB" sz="3200" dirty="0"/>
              <a:t>. </a:t>
            </a:r>
            <a:endParaRPr lang="en-GB" sz="3200" dirty="0" smtClean="0"/>
          </a:p>
          <a:p>
            <a:pPr marL="114300" indent="0">
              <a:buNone/>
            </a:pPr>
            <a:endParaRPr lang="en-US" sz="3200" dirty="0"/>
          </a:p>
          <a:p>
            <a:r>
              <a:rPr lang="en-GB" sz="3200" dirty="0"/>
              <a:t>The Protocol implemented market-driven, </a:t>
            </a:r>
            <a:r>
              <a:rPr lang="en-GB" sz="3200" dirty="0" smtClean="0"/>
              <a:t>cap-and-trade </a:t>
            </a:r>
            <a:r>
              <a:rPr lang="en-GB" sz="3200" dirty="0"/>
              <a:t>governance </a:t>
            </a:r>
            <a:r>
              <a:rPr lang="en-GB" sz="3200" dirty="0" smtClean="0"/>
              <a:t>mechanisms</a:t>
            </a:r>
          </a:p>
          <a:p>
            <a:pPr lvl="1"/>
            <a:r>
              <a:rPr lang="en-GB" sz="2800" dirty="0" smtClean="0"/>
              <a:t>Joint </a:t>
            </a:r>
            <a:r>
              <a:rPr lang="en-GB" sz="2800" dirty="0"/>
              <a:t>Implementation, the Clean Development Mechanism, and Intergovernmental Emissions </a:t>
            </a:r>
            <a:r>
              <a:rPr lang="en-GB" sz="2800" dirty="0" smtClean="0"/>
              <a:t>Trading</a:t>
            </a:r>
            <a:endParaRPr lang="en-US" sz="2800" dirty="0"/>
          </a:p>
          <a:p>
            <a:endParaRPr lang="en-US" sz="3200" dirty="0">
              <a:latin typeface="Calibri"/>
              <a:cs typeface="Calibri"/>
            </a:endParaRPr>
          </a:p>
        </p:txBody>
      </p:sp>
    </p:spTree>
    <p:extLst>
      <p:ext uri="{BB962C8B-B14F-4D97-AF65-F5344CB8AC3E}">
        <p14:creationId xmlns:p14="http://schemas.microsoft.com/office/powerpoint/2010/main" val="131306031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Calibri"/>
                <a:cs typeface="Calibri"/>
              </a:rPr>
              <a:t>Multilateral agreement failure</a:t>
            </a:r>
          </a:p>
        </p:txBody>
      </p:sp>
      <p:sp>
        <p:nvSpPr>
          <p:cNvPr id="3" name="Content Placeholder 2"/>
          <p:cNvSpPr>
            <a:spLocks noGrp="1"/>
          </p:cNvSpPr>
          <p:nvPr>
            <p:ph idx="1"/>
          </p:nvPr>
        </p:nvSpPr>
        <p:spPr/>
        <p:txBody>
          <a:bodyPr>
            <a:normAutofit fontScale="77500" lnSpcReduction="20000"/>
          </a:bodyPr>
          <a:lstStyle/>
          <a:p>
            <a:r>
              <a:rPr lang="en-GB" sz="3200" dirty="0"/>
              <a:t>Alternative governance mechanisms have emerged in the wake of multilateral treaty failure. These include voluntary carbon markets, city initiatives, and transition towns initiatives</a:t>
            </a:r>
            <a:r>
              <a:rPr lang="en-GB" sz="3200" dirty="0" smtClean="0"/>
              <a:t>.</a:t>
            </a:r>
          </a:p>
          <a:p>
            <a:pPr marL="114300" indent="0">
              <a:buNone/>
            </a:pPr>
            <a:endParaRPr lang="en-US" sz="3200" dirty="0"/>
          </a:p>
          <a:p>
            <a:r>
              <a:rPr lang="en-GB" sz="3200" dirty="0"/>
              <a:t>Matthew Hoffman argues that these experiments have to potential to revitalise and re-imagine the form that global responses to climate change can take, by shifting focus away from multilateral treaty-making as the means to govern climate change and replacing a singular response with multiple responses.</a:t>
            </a:r>
            <a:endParaRPr lang="en-US" sz="3200" dirty="0"/>
          </a:p>
          <a:p>
            <a:endParaRPr lang="en-US" sz="3200" dirty="0">
              <a:latin typeface="Calibri"/>
              <a:cs typeface="Calibri"/>
            </a:endParaRPr>
          </a:p>
        </p:txBody>
      </p:sp>
    </p:spTree>
    <p:extLst>
      <p:ext uri="{BB962C8B-B14F-4D97-AF65-F5344CB8AC3E}">
        <p14:creationId xmlns:p14="http://schemas.microsoft.com/office/powerpoint/2010/main" val="386209953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Calibri"/>
                <a:cs typeface="Calibri"/>
              </a:rPr>
              <a:t>Adaptation</a:t>
            </a:r>
          </a:p>
        </p:txBody>
      </p:sp>
      <p:sp>
        <p:nvSpPr>
          <p:cNvPr id="3" name="Content Placeholder 2"/>
          <p:cNvSpPr>
            <a:spLocks noGrp="1"/>
          </p:cNvSpPr>
          <p:nvPr>
            <p:ph idx="1"/>
          </p:nvPr>
        </p:nvSpPr>
        <p:spPr/>
        <p:txBody>
          <a:bodyPr>
            <a:normAutofit lnSpcReduction="10000"/>
          </a:bodyPr>
          <a:lstStyle/>
          <a:p>
            <a:r>
              <a:rPr lang="en-US" sz="3200" dirty="0" smtClean="0">
                <a:latin typeface="Calibri"/>
                <a:cs typeface="Calibri"/>
              </a:rPr>
              <a:t>Because of historical emissions, some degree of climate change is now inevitable</a:t>
            </a:r>
          </a:p>
          <a:p>
            <a:r>
              <a:rPr lang="en-US" sz="3200" dirty="0" smtClean="0">
                <a:latin typeface="Calibri"/>
                <a:cs typeface="Calibri"/>
              </a:rPr>
              <a:t>Adaptation is the process through which states, cities, and other groupings seek to respond to climatic changes</a:t>
            </a:r>
          </a:p>
          <a:p>
            <a:r>
              <a:rPr lang="en-US" sz="3200" dirty="0" smtClean="0">
                <a:latin typeface="Calibri"/>
                <a:cs typeface="Calibri"/>
              </a:rPr>
              <a:t>Some adaptation mechanisms risk making the problem worse: air conditioning to deal with extreme heat, energy-intensive desalination, </a:t>
            </a:r>
            <a:r>
              <a:rPr lang="en-US" sz="3200" dirty="0" err="1" smtClean="0">
                <a:latin typeface="Calibri"/>
                <a:cs typeface="Calibri"/>
              </a:rPr>
              <a:t>etc</a:t>
            </a:r>
            <a:endParaRPr lang="en-US" sz="3200" dirty="0">
              <a:latin typeface="Calibri"/>
              <a:cs typeface="Calibri"/>
            </a:endParaRPr>
          </a:p>
        </p:txBody>
      </p:sp>
    </p:spTree>
    <p:extLst>
      <p:ext uri="{BB962C8B-B14F-4D97-AF65-F5344CB8AC3E}">
        <p14:creationId xmlns:p14="http://schemas.microsoft.com/office/powerpoint/2010/main" val="131306031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normAutofit fontScale="90000"/>
          </a:bodyPr>
          <a:lstStyle/>
          <a:p>
            <a:pPr eaLnBrk="1" hangingPunct="1"/>
            <a:r>
              <a:rPr lang="en-US" dirty="0" smtClean="0">
                <a:latin typeface="Calibri" charset="0"/>
              </a:rPr>
              <a:t>2 - Milan</a:t>
            </a:r>
            <a:r>
              <a:rPr lang="en-US" dirty="0">
                <a:latin typeface="Calibri" charset="0"/>
              </a:rPr>
              <a:t>: climate change and democratic legitimacy</a:t>
            </a:r>
          </a:p>
        </p:txBody>
      </p:sp>
      <p:sp>
        <p:nvSpPr>
          <p:cNvPr id="15362" name="Content Placeholder 2"/>
          <p:cNvSpPr>
            <a:spLocks noGrp="1"/>
          </p:cNvSpPr>
          <p:nvPr>
            <p:ph idx="1"/>
          </p:nvPr>
        </p:nvSpPr>
        <p:spPr/>
        <p:txBody>
          <a:bodyPr/>
          <a:lstStyle/>
          <a:p>
            <a:pPr eaLnBrk="1" hangingPunct="1"/>
            <a:endParaRPr lang="en-US" dirty="0" smtClean="0">
              <a:latin typeface="Calibri" charset="0"/>
            </a:endParaRPr>
          </a:p>
          <a:p>
            <a:pPr eaLnBrk="1" hangingPunct="1"/>
            <a:r>
              <a:rPr lang="en-US" dirty="0" smtClean="0">
                <a:latin typeface="Calibri" charset="0"/>
              </a:rPr>
              <a:t>There </a:t>
            </a:r>
            <a:r>
              <a:rPr lang="en-US" dirty="0" smtClean="0">
                <a:latin typeface="Calibri" charset="0"/>
              </a:rPr>
              <a:t>is a growing literature on climate ethics</a:t>
            </a:r>
          </a:p>
          <a:p>
            <a:pPr eaLnBrk="1" hangingPunct="1"/>
            <a:r>
              <a:rPr lang="en-US" dirty="0" smtClean="0">
                <a:latin typeface="Calibri" charset="0"/>
              </a:rPr>
              <a:t>We are making irrevocable choices on behalf of future </a:t>
            </a:r>
            <a:r>
              <a:rPr lang="en-US" dirty="0" smtClean="0">
                <a:latin typeface="Calibri" charset="0"/>
              </a:rPr>
              <a:t>generations</a:t>
            </a:r>
          </a:p>
          <a:p>
            <a:pPr eaLnBrk="1" hangingPunct="1"/>
            <a:r>
              <a:rPr lang="en-US" dirty="0" smtClean="0">
                <a:latin typeface="Calibri" charset="0"/>
              </a:rPr>
              <a:t>This challenges the legitimacy of democratic governments, especially with regard to their choices on energy</a:t>
            </a:r>
            <a:endParaRPr lang="en-US" dirty="0" smtClean="0">
              <a:latin typeface="Calibri" charset="0"/>
            </a:endParaRPr>
          </a:p>
          <a:p>
            <a:pPr eaLnBrk="1" hangingPunct="1"/>
            <a:endParaRPr lang="en-US" dirty="0" smtClean="0">
              <a:latin typeface="Calibri" charset="0"/>
            </a:endParaRPr>
          </a:p>
          <a:p>
            <a:pPr eaLnBrk="1" hangingPunct="1"/>
            <a:endParaRPr lang="en-US" dirty="0">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75</TotalTime>
  <Words>2279</Words>
  <Application>Microsoft Macintosh PowerPoint</Application>
  <PresentationFormat>On-screen Show (4:3)</PresentationFormat>
  <Paragraphs>180</Paragraphs>
  <Slides>36</Slides>
  <Notes>6</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Apothecary</vt:lpstr>
      <vt:lpstr>Urban Pop</vt:lpstr>
      <vt:lpstr>Climate change group presentation</vt:lpstr>
      <vt:lpstr>Outline</vt:lpstr>
      <vt:lpstr>1 - Introduction</vt:lpstr>
      <vt:lpstr>Science of climate change</vt:lpstr>
      <vt:lpstr>Governance</vt:lpstr>
      <vt:lpstr>Multilateral agreement failure</vt:lpstr>
      <vt:lpstr>Multilateral agreement failure</vt:lpstr>
      <vt:lpstr>Adaptation</vt:lpstr>
      <vt:lpstr>2 - Milan: climate change and democratic legitimacy</vt:lpstr>
      <vt:lpstr>Climate ethics literature</vt:lpstr>
      <vt:lpstr>Climate ethics literature</vt:lpstr>
      <vt:lpstr>What is the normative basis for the rule of democratic governments?</vt:lpstr>
      <vt:lpstr>Our emission choices cast a long shadow</vt:lpstr>
      <vt:lpstr>Parallels where a group is a passive target of the will of another group</vt:lpstr>
      <vt:lpstr>This is not just theoretical</vt:lpstr>
      <vt:lpstr>PowerPoint Presentation</vt:lpstr>
      <vt:lpstr>PowerPoint Presentation</vt:lpstr>
      <vt:lpstr>PowerPoint Presentation</vt:lpstr>
      <vt:lpstr>PowerPoint Presentation</vt:lpstr>
      <vt:lpstr>Danger of moral corruption</vt:lpstr>
      <vt:lpstr>Danger of false solutions</vt:lpstr>
      <vt:lpstr>To sum up</vt:lpstr>
      <vt:lpstr>PowerPoint Presentation</vt:lpstr>
      <vt:lpstr>3 - Miriam: effectiveness of market-driven governance mechanisms</vt:lpstr>
      <vt:lpstr>4 - Johannes: Implications of the German energy-turnaround for the EU</vt:lpstr>
      <vt:lpstr>5 - Jolene: Gender and climate change adaptation</vt:lpstr>
      <vt:lpstr>Gendering Climate Change Adaptation</vt:lpstr>
      <vt:lpstr>Overview</vt:lpstr>
      <vt:lpstr>NGOs and IGOs: Gender and Climate Change Toolkits </vt:lpstr>
      <vt:lpstr>Gender as an analytical lens</vt:lpstr>
      <vt:lpstr>Literature review</vt:lpstr>
      <vt:lpstr>Summary</vt:lpstr>
      <vt:lpstr>Contesting adaptation</vt:lpstr>
      <vt:lpstr>Adaption:  “Traditional  and localized knowledge”</vt:lpstr>
      <vt:lpstr>Emerging solidarities: Organizing around climate conferences</vt:lpstr>
      <vt:lpstr>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group presentation</dc:title>
  <dc:creator>Milan Ilnyckyj</dc:creator>
  <cp:lastModifiedBy>Milan Ilnyckyj</cp:lastModifiedBy>
  <cp:revision>33</cp:revision>
  <dcterms:created xsi:type="dcterms:W3CDTF">2012-11-19T19:14:04Z</dcterms:created>
  <dcterms:modified xsi:type="dcterms:W3CDTF">2012-11-20T16:34:03Z</dcterms:modified>
</cp:coreProperties>
</file>